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9" r:id="rId4"/>
    <p:sldId id="258" r:id="rId5"/>
    <p:sldId id="260" r:id="rId6"/>
    <p:sldId id="261" r:id="rId7"/>
    <p:sldId id="272" r:id="rId8"/>
    <p:sldId id="265" r:id="rId9"/>
    <p:sldId id="263" r:id="rId10"/>
    <p:sldId id="262" r:id="rId11"/>
    <p:sldId id="266" r:id="rId12"/>
    <p:sldId id="269" r:id="rId13"/>
    <p:sldId id="268" r:id="rId14"/>
    <p:sldId id="267" r:id="rId15"/>
    <p:sldId id="273" r:id="rId16"/>
    <p:sldId id="264" r:id="rId17"/>
    <p:sldId id="274" r:id="rId18"/>
    <p:sldId id="277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 varScale="1">
        <p:scale>
          <a:sx n="104" d="100"/>
          <a:sy n="104" d="100"/>
        </p:scale>
        <p:origin x="17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133B-731F-4DA7-9745-26EDCDD51E72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B6D7-59F0-4B06-8561-BAAF5DDBE8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s://www.7x24exchange.org/wp-content/themes/7x24%20Exchange%20International/images/logo.png">
            <a:extLst>
              <a:ext uri="{FF2B5EF4-FFF2-40B4-BE49-F238E27FC236}">
                <a16:creationId xmlns:a16="http://schemas.microsoft.com/office/drawing/2014/main" id="{08A42C65-D9DE-42D1-BED4-212616745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14709"/>
            <a:ext cx="809625" cy="4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hyperlink" Target="http://commons.wikimedia.org/wiki/file:smiley_face.jpg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7DBF3-F73F-40A0-9A60-345C06A35F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" y="228600"/>
            <a:ext cx="9372600" cy="59489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D7C5E2-F321-4861-AB66-4CA923215340}"/>
              </a:ext>
            </a:extLst>
          </p:cNvPr>
          <p:cNvSpPr txBox="1">
            <a:spLocks/>
          </p:cNvSpPr>
          <p:nvPr/>
        </p:nvSpPr>
        <p:spPr>
          <a:xfrm>
            <a:off x="1066800" y="2590800"/>
            <a:ext cx="7772400" cy="1470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bg1"/>
                </a:solidFill>
              </a:rPr>
              <a:t>WHAT IS A DATA CENTER?</a:t>
            </a:r>
          </a:p>
        </p:txBody>
      </p:sp>
    </p:spTree>
    <p:extLst>
      <p:ext uri="{BB962C8B-B14F-4D97-AF65-F5344CB8AC3E}">
        <p14:creationId xmlns:p14="http://schemas.microsoft.com/office/powerpoint/2010/main" val="274680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Users\Reception\AppData\Local\Microsoft\Windows\Temporary Internet Files\Content.IE5\JRCKDOIM\3504610133_8daf6bbebc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514725" cy="5292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a typeface="+mj-ea"/>
                <a:cs typeface="+mj-cs"/>
              </a:rPr>
              <a:t>And inside…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9465" name="Picture 9" descr="C:\Users\Reception\AppData\Local\Microsoft\Windows\Temporary Internet Files\Content.IE5\BZTZEL3P\354316053_2ad6e5b8d6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754" y="511825"/>
            <a:ext cx="4876800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6" name="Picture 10" descr="C:\Users\Reception\AppData\Local\Microsoft\Windows\Temporary Internet Files\Content.IE5\JRCKDOIM\server-room-6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11994"/>
            <a:ext cx="4478694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Reception\AppData\Local\Microsoft\Windows\Temporary Internet Files\Content.IE5\0T8LD822\Google_Data_Cente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737" y="3276600"/>
            <a:ext cx="4800600" cy="286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ight Arrow 65"/>
          <p:cNvSpPr/>
          <p:nvPr/>
        </p:nvSpPr>
        <p:spPr>
          <a:xfrm rot="1015686">
            <a:off x="1491104" y="4625825"/>
            <a:ext cx="7278237" cy="838200"/>
          </a:xfrm>
          <a:prstGeom prst="rightArrow">
            <a:avLst>
              <a:gd name="adj1" fmla="val 50000"/>
              <a:gd name="adj2" fmla="val 564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15686">
            <a:off x="385039" y="5245060"/>
            <a:ext cx="5446266" cy="838200"/>
          </a:xfrm>
          <a:prstGeom prst="rightArrow">
            <a:avLst>
              <a:gd name="adj1" fmla="val 50000"/>
              <a:gd name="adj2" fmla="val 564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015686">
            <a:off x="-2133681" y="5217375"/>
            <a:ext cx="5636438" cy="838200"/>
          </a:xfrm>
          <a:prstGeom prst="rightArrow">
            <a:avLst>
              <a:gd name="adj1" fmla="val 50000"/>
              <a:gd name="adj2" fmla="val 564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They’re so cool…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33600" y="23622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00200" y="27432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6800" y="32004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5814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62400" y="27432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29000" y="31242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95600" y="35814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0" y="39624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91200" y="31242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57800" y="35052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9624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114800" y="4343400"/>
            <a:ext cx="6858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924800" y="34290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91400" y="38100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8000" y="42672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248400" y="4648200"/>
            <a:ext cx="685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isometricOffAxis2Right"/>
            <a:lightRig rig="threePt" dir="t"/>
          </a:scene3d>
          <a:sp3d z="12700" extrusionH="635000" contourW="12700" prstMaterial="matte">
            <a:extrusionClr>
              <a:schemeClr val="bg1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Bent Arrow 54"/>
          <p:cNvSpPr/>
          <p:nvPr/>
        </p:nvSpPr>
        <p:spPr>
          <a:xfrm flipH="1">
            <a:off x="228600" y="1752600"/>
            <a:ext cx="2743200" cy="1066800"/>
          </a:xfrm>
          <a:prstGeom prst="bentArrow">
            <a:avLst>
              <a:gd name="adj1" fmla="val 22231"/>
              <a:gd name="adj2" fmla="val 25923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4038600" y="1828800"/>
            <a:ext cx="990600" cy="990600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>
            <a:off x="5029200" y="1828800"/>
            <a:ext cx="914400" cy="990600"/>
          </a:xfrm>
          <a:prstGeom prst="bentArrow">
            <a:avLst>
              <a:gd name="adj1" fmla="val 25000"/>
              <a:gd name="adj2" fmla="val 25490"/>
              <a:gd name="adj3" fmla="val 25000"/>
              <a:gd name="adj4" fmla="val 437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86868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So Data Centers use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state-of-the-art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air control systems to keep the computers running cool.</a:t>
            </a:r>
          </a:p>
        </p:txBody>
      </p:sp>
      <p:sp>
        <p:nvSpPr>
          <p:cNvPr id="60" name="Bent Arrow 59"/>
          <p:cNvSpPr/>
          <p:nvPr/>
        </p:nvSpPr>
        <p:spPr>
          <a:xfrm flipH="1">
            <a:off x="5334000" y="2362200"/>
            <a:ext cx="1676400" cy="990600"/>
          </a:xfrm>
          <a:prstGeom prst="bentArrow">
            <a:avLst>
              <a:gd name="adj1" fmla="val 25000"/>
              <a:gd name="adj2" fmla="val 24490"/>
              <a:gd name="adj3" fmla="val 26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Computers generate a lot of heat…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34200" y="2743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itchFamily="34" charset="0"/>
              </a:rPr>
              <a:t>Hot Aisle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itchFamily="34" charset="0"/>
              </a:rPr>
              <a:t>Cold Aisle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5600" y="2219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itchFamily="34" charset="0"/>
              </a:rPr>
              <a:t>Hot Aisle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800600" cy="47764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294293"/>
            <a:ext cx="91440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Big generators keep Data Centers running in case of power outages.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and</a:t>
            </a:r>
            <a:r>
              <a:rPr lang="en-US" sz="4400" b="1" dirty="0">
                <a:ea typeface="+mj-ea"/>
                <a:cs typeface="+mj-cs"/>
              </a:rPr>
              <a:t> they’re always on…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8932A-909F-4C58-B3D6-B663AE26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30" y="1659421"/>
            <a:ext cx="3773770" cy="2697744"/>
          </a:xfr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165092" y="3226432"/>
            <a:ext cx="1321308" cy="202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Reception\AppData\Local\Microsoft\Windows\Temporary Internet Files\Content.IE5\0T8LD822\nuvem_socia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248400" cy="6248400"/>
          </a:xfrm>
          <a:prstGeom prst="rect">
            <a:avLst/>
          </a:prstGeom>
          <a:noFill/>
        </p:spPr>
      </p:pic>
      <p:sp>
        <p:nvSpPr>
          <p:cNvPr id="1032" name="Cloud"/>
          <p:cNvSpPr>
            <a:spLocks noChangeAspect="1" noEditPoints="1" noChangeArrowheads="1"/>
          </p:cNvSpPr>
          <p:nvPr/>
        </p:nvSpPr>
        <p:spPr bwMode="auto">
          <a:xfrm>
            <a:off x="6642429" y="2362200"/>
            <a:ext cx="2501571" cy="1676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 rot="3101278">
            <a:off x="6397853" y="1298125"/>
            <a:ext cx="381000" cy="371259"/>
          </a:xfrm>
          <a:prstGeom prst="rect">
            <a:avLst/>
          </a:prstGeom>
          <a:noFill/>
        </p:spPr>
      </p:pic>
      <p:pic>
        <p:nvPicPr>
          <p:cNvPr id="25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4" cstate="print"/>
          <a:srcRect l="66911" r="4471" b="72114"/>
          <a:stretch>
            <a:fillRect/>
          </a:stretch>
        </p:blipFill>
        <p:spPr bwMode="auto">
          <a:xfrm rot="1061036">
            <a:off x="5983346" y="1031780"/>
            <a:ext cx="319569" cy="3113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114800"/>
            <a:ext cx="9144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Data Centers also help to support…</a:t>
            </a:r>
          </a:p>
        </p:txBody>
      </p:sp>
      <p:pic>
        <p:nvPicPr>
          <p:cNvPr id="29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5" cstate="print"/>
          <a:srcRect l="66911" r="4471" b="72114"/>
          <a:stretch>
            <a:fillRect/>
          </a:stretch>
        </p:blipFill>
        <p:spPr bwMode="auto">
          <a:xfrm rot="156562">
            <a:off x="6409148" y="694378"/>
            <a:ext cx="385364" cy="375511"/>
          </a:xfrm>
          <a:prstGeom prst="rect">
            <a:avLst/>
          </a:prstGeom>
          <a:noFill/>
        </p:spPr>
      </p:pic>
      <p:sp>
        <p:nvSpPr>
          <p:cNvPr id="42" name="Cloud"/>
          <p:cNvSpPr>
            <a:spLocks noChangeAspect="1" noEditPoints="1" noChangeArrowheads="1"/>
          </p:cNvSpPr>
          <p:nvPr/>
        </p:nvSpPr>
        <p:spPr bwMode="auto">
          <a:xfrm>
            <a:off x="228600" y="2590800"/>
            <a:ext cx="1752600" cy="117448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loud"/>
          <p:cNvSpPr>
            <a:spLocks noChangeAspect="1" noEditPoints="1" noChangeArrowheads="1"/>
          </p:cNvSpPr>
          <p:nvPr/>
        </p:nvSpPr>
        <p:spPr bwMode="auto">
          <a:xfrm>
            <a:off x="1600200" y="1676400"/>
            <a:ext cx="842938" cy="56488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5791200" y="990600"/>
            <a:ext cx="1411477" cy="94588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92227" y="4724400"/>
            <a:ext cx="35509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Century Gothic" pitchFamily="34" charset="0"/>
              </a:rPr>
              <a:t>The Cloud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By the way…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73E6E-46E1-47CC-8F2A-8D141EFFA4E5}"/>
              </a:ext>
            </a:extLst>
          </p:cNvPr>
          <p:cNvSpPr txBox="1"/>
          <p:nvPr/>
        </p:nvSpPr>
        <p:spPr>
          <a:xfrm>
            <a:off x="5410200" y="5562600"/>
            <a:ext cx="33528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Extra 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538FE-B151-43B7-BA2B-C82066D2AC83}"/>
              </a:ext>
            </a:extLst>
          </p:cNvPr>
          <p:cNvSpPr/>
          <p:nvPr/>
        </p:nvSpPr>
        <p:spPr>
          <a:xfrm>
            <a:off x="5262699" y="5955268"/>
            <a:ext cx="341760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https://www.kidscodecs.com/cloud/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b="1" dirty="0">
                <a:latin typeface="+mn-lt"/>
              </a:rPr>
              <a:t>BUT THAT’S NOT ALL!</a:t>
            </a:r>
          </a:p>
        </p:txBody>
      </p:sp>
      <p:pic>
        <p:nvPicPr>
          <p:cNvPr id="24578" name="Picture 2" descr="C:\Users\Reception\AppData\Local\Microsoft\Windows\Temporary Internet Files\Content.IE5\JRCKDOIM\bonus-re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914400"/>
            <a:ext cx="441960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Power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Water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Electricity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Data Centers have needs…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And concerns…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0432" y="911352"/>
            <a:ext cx="4572000" cy="2499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High Speed Cabling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Climate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Financial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831242"/>
            <a:ext cx="441960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Natural Disasters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Visibility</a:t>
            </a:r>
          </a:p>
        </p:txBody>
      </p:sp>
      <p:pic>
        <p:nvPicPr>
          <p:cNvPr id="1026" name="Picture 2" descr="C:\Users\Reception\AppData\Local\Microsoft\Windows\Temporary Internet Files\Content.IE5\JRCKDOIM\primary-power-manage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914400" cy="914404"/>
          </a:xfrm>
          <a:prstGeom prst="rect">
            <a:avLst/>
          </a:prstGeom>
          <a:noFill/>
        </p:spPr>
      </p:pic>
      <p:pic>
        <p:nvPicPr>
          <p:cNvPr id="1027" name="Picture 3" descr="C:\Users\Reception\AppData\Local\Microsoft\Windows\Temporary Internet Files\Content.IE5\BZTZEL3P\136258906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70" y="1923295"/>
            <a:ext cx="397930" cy="573010"/>
          </a:xfrm>
          <a:prstGeom prst="rect">
            <a:avLst/>
          </a:prstGeom>
          <a:noFill/>
        </p:spPr>
      </p:pic>
      <p:pic>
        <p:nvPicPr>
          <p:cNvPr id="1028" name="Picture 4" descr="C:\Users\Reception\AppData\Local\Microsoft\Windows\Temporary Internet Files\Content.IE5\JRCKDOIM\Lightning_bolt_of_energy_12393883758475837485738475346573465734857834758374583748578347857834784783479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646140" cy="519366"/>
          </a:xfrm>
          <a:prstGeom prst="rect">
            <a:avLst/>
          </a:prstGeom>
          <a:noFill/>
        </p:spPr>
      </p:pic>
      <p:pic>
        <p:nvPicPr>
          <p:cNvPr id="1029" name="Picture 5" descr="C:\Users\Reception\AppData\Local\Microsoft\Windows\Temporary Internet Files\Content.IE5\BZTZEL3P\computer-cables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143000"/>
            <a:ext cx="1025748" cy="615024"/>
          </a:xfrm>
          <a:prstGeom prst="rect">
            <a:avLst/>
          </a:prstGeom>
          <a:noFill/>
        </p:spPr>
      </p:pic>
      <p:pic>
        <p:nvPicPr>
          <p:cNvPr id="1031" name="Picture 7" descr="C:\Users\Reception\AppData\Local\Microsoft\Windows\Temporary Internet Files\Content.IE5\JRCKDOIM\THERMO0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828800"/>
            <a:ext cx="745225" cy="717590"/>
          </a:xfrm>
          <a:prstGeom prst="rect">
            <a:avLst/>
          </a:prstGeom>
          <a:noFill/>
        </p:spPr>
      </p:pic>
      <p:pic>
        <p:nvPicPr>
          <p:cNvPr id="1033" name="Picture 9" descr="C:\Users\Reception\AppData\Local\Microsoft\Windows\Temporary Internet Files\Content.IE5\0T8LD822\money_clipart_banknote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773680"/>
            <a:ext cx="1017814" cy="712470"/>
          </a:xfrm>
          <a:prstGeom prst="rect">
            <a:avLst/>
          </a:prstGeom>
          <a:noFill/>
        </p:spPr>
      </p:pic>
      <p:pic>
        <p:nvPicPr>
          <p:cNvPr id="1034" name="Picture 10" descr="C:\Users\Reception\AppData\Local\Microsoft\Windows\Temporary Internet Files\Content.IE5\BZTZEL3P\tornado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029200"/>
            <a:ext cx="474244" cy="628650"/>
          </a:xfrm>
          <a:prstGeom prst="rect">
            <a:avLst/>
          </a:prstGeom>
          <a:noFill/>
        </p:spPr>
      </p:pic>
      <p:pic>
        <p:nvPicPr>
          <p:cNvPr id="1035" name="Picture 11" descr="C:\Users\Reception\AppData\Local\Microsoft\Windows\Temporary Internet Files\Content.IE5\BZTZEL3P\cartoon-eyes-1391699874IpT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940742"/>
            <a:ext cx="533400" cy="256699"/>
          </a:xfrm>
          <a:prstGeom prst="rect">
            <a:avLst/>
          </a:prstGeom>
          <a:noFill/>
        </p:spPr>
      </p:pic>
      <p:pic>
        <p:nvPicPr>
          <p:cNvPr id="1036" name="Picture 12" descr="C:\Users\Reception\AppData\Local\Microsoft\Windows\Temporary Internet Files\Content.IE5\0T8LD822\airplane_by_xfaststyle-d3a1ufj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5029200"/>
            <a:ext cx="1147390" cy="557631"/>
          </a:xfrm>
          <a:prstGeom prst="rect">
            <a:avLst/>
          </a:prstGeom>
          <a:noFill/>
        </p:spPr>
      </p:pic>
      <p:pic>
        <p:nvPicPr>
          <p:cNvPr id="21" name="Picture 13" descr="C:\Users\Reception\AppData\Local\Microsoft\Windows\Temporary Internet Files\Content.IE5\JRCKDOIM\Word_Family_House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5791200"/>
            <a:ext cx="533400" cy="447627"/>
          </a:xfrm>
          <a:prstGeom prst="rect">
            <a:avLst/>
          </a:prstGeom>
          <a:noFill/>
        </p:spPr>
      </p:pic>
      <p:pic>
        <p:nvPicPr>
          <p:cNvPr id="22" name="Picture 13" descr="C:\Users\Reception\AppData\Local\Microsoft\Windows\Temporary Internet Files\Content.IE5\JRCKDOIM\Word_Family_House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5778946"/>
            <a:ext cx="533400" cy="447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86400" y="4800600"/>
            <a:ext cx="381000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Near Transportation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Friendly Neighbors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D32A9-0723-4113-9BDA-D70BA08A86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53000" y="5914290"/>
            <a:ext cx="349178" cy="261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462E1A-4F37-43C1-A92B-241ED843FA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53033" y="5921243"/>
            <a:ext cx="349178" cy="261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7B265-09F7-4086-9FBD-1412F2380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48" y="571500"/>
            <a:ext cx="9067800" cy="59303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79248" y="2829580"/>
            <a:ext cx="5181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Engineers of all types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5940" y="3585760"/>
            <a:ext cx="51816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Computer Specialists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4963180"/>
            <a:ext cx="42672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Business People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9000" y="4248521"/>
            <a:ext cx="2743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Architects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260041"/>
            <a:ext cx="2895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Security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37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a typeface="+mj-ea"/>
                <a:cs typeface="+mj-cs"/>
              </a:rPr>
              <a:t>And provide lots of jobs</a:t>
            </a:r>
            <a:r>
              <a:rPr lang="en-US" sz="4400" b="1" noProof="0" dirty="0">
                <a:ea typeface="+mj-ea"/>
                <a:cs typeface="+mj-cs"/>
              </a:rPr>
              <a:t>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59601-03F9-4CEE-93E4-2AF3553871E9}"/>
              </a:ext>
            </a:extLst>
          </p:cNvPr>
          <p:cNvSpPr txBox="1"/>
          <p:nvPr/>
        </p:nvSpPr>
        <p:spPr>
          <a:xfrm>
            <a:off x="155448" y="4963180"/>
            <a:ext cx="31242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Office Assistants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1FB3E-5E68-4955-AF38-C6CC330D0897}"/>
              </a:ext>
            </a:extLst>
          </p:cNvPr>
          <p:cNvSpPr txBox="1"/>
          <p:nvPr/>
        </p:nvSpPr>
        <p:spPr>
          <a:xfrm>
            <a:off x="2362200" y="5648980"/>
            <a:ext cx="294436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Lawyers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59BFF-2BAA-4768-A5B0-2A0F63E4159F}"/>
              </a:ext>
            </a:extLst>
          </p:cNvPr>
          <p:cNvSpPr txBox="1"/>
          <p:nvPr/>
        </p:nvSpPr>
        <p:spPr>
          <a:xfrm>
            <a:off x="5486400" y="2819400"/>
            <a:ext cx="274320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Programmers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6F551-27C1-4BA9-B3D2-4802F084ED21}"/>
              </a:ext>
            </a:extLst>
          </p:cNvPr>
          <p:cNvSpPr txBox="1"/>
          <p:nvPr/>
        </p:nvSpPr>
        <p:spPr>
          <a:xfrm>
            <a:off x="6448616" y="4260041"/>
            <a:ext cx="27050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Accountants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9ED26C-20DD-41B0-9FB5-7B255E738F77}"/>
              </a:ext>
            </a:extLst>
          </p:cNvPr>
          <p:cNvSpPr txBox="1"/>
          <p:nvPr/>
        </p:nvSpPr>
        <p:spPr>
          <a:xfrm>
            <a:off x="5486400" y="5648980"/>
            <a:ext cx="2584407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Sales People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5543338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entury Gothic" pitchFamily="34" charset="0"/>
              </a:rPr>
              <a:t>IN FACT…</a:t>
            </a:r>
          </a:p>
        </p:txBody>
      </p:sp>
      <p:sp>
        <p:nvSpPr>
          <p:cNvPr id="7" name="Up Arrow 6"/>
          <p:cNvSpPr/>
          <p:nvPr/>
        </p:nvSpPr>
        <p:spPr>
          <a:xfrm rot="3545814">
            <a:off x="2255983" y="-1209869"/>
            <a:ext cx="3352800" cy="10889050"/>
          </a:xfrm>
          <a:prstGeom prst="upArrow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4582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The US Dept of Labor projects 12% growth in Computer and IT occupations from 2014 to 2024.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572780"/>
            <a:ext cx="89154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entury Gothic" pitchFamily="34" charset="0"/>
              </a:rPr>
              <a:t>That’s faster than the average for all occupations!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91200" y="5798403"/>
            <a:ext cx="255746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Accountants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2843584"/>
            <a:ext cx="272859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Sales People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8737" y="4706649"/>
            <a:ext cx="3660835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Business People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0724" y="2735811"/>
            <a:ext cx="320040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Architects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27" y="4708864"/>
            <a:ext cx="338937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Security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37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a typeface="+mj-ea"/>
                <a:cs typeface="+mj-cs"/>
              </a:rPr>
              <a:t>What they do…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59601-03F9-4CEE-93E4-2AF3553871E9}"/>
              </a:ext>
            </a:extLst>
          </p:cNvPr>
          <p:cNvSpPr txBox="1"/>
          <p:nvPr/>
        </p:nvSpPr>
        <p:spPr>
          <a:xfrm>
            <a:off x="258847" y="5786735"/>
            <a:ext cx="347495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Office Assistants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1FB3E-5E68-4955-AF38-C6CC330D0897}"/>
              </a:ext>
            </a:extLst>
          </p:cNvPr>
          <p:cNvSpPr txBox="1"/>
          <p:nvPr/>
        </p:nvSpPr>
        <p:spPr>
          <a:xfrm>
            <a:off x="4674931" y="1708573"/>
            <a:ext cx="432619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Lawyers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59BFF-2BAA-4768-A5B0-2A0F63E4159F}"/>
              </a:ext>
            </a:extLst>
          </p:cNvPr>
          <p:cNvSpPr txBox="1"/>
          <p:nvPr/>
        </p:nvSpPr>
        <p:spPr>
          <a:xfrm>
            <a:off x="3067322" y="3675640"/>
            <a:ext cx="3104248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Programmers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7BB6B-48AB-4296-8988-5299F6E44F80}"/>
              </a:ext>
            </a:extLst>
          </p:cNvPr>
          <p:cNvSpPr txBox="1"/>
          <p:nvPr/>
        </p:nvSpPr>
        <p:spPr>
          <a:xfrm>
            <a:off x="6189983" y="6260068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 money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E463F-8693-4321-8B2C-9543BBA0DC7B}"/>
              </a:ext>
            </a:extLst>
          </p:cNvPr>
          <p:cNvSpPr txBox="1"/>
          <p:nvPr/>
        </p:nvSpPr>
        <p:spPr>
          <a:xfrm>
            <a:off x="205585" y="3302431"/>
            <a:ext cx="275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 products, services and solutions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41E4EA-9B90-4F2F-93C7-DBBD1151287B}"/>
              </a:ext>
            </a:extLst>
          </p:cNvPr>
          <p:cNvSpPr txBox="1"/>
          <p:nvPr/>
        </p:nvSpPr>
        <p:spPr>
          <a:xfrm>
            <a:off x="2991614" y="4093347"/>
            <a:ext cx="338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code and create cool apps!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03F1D4-1451-41A1-981C-E8DC4FAAEA9B}"/>
              </a:ext>
            </a:extLst>
          </p:cNvPr>
          <p:cNvSpPr txBox="1"/>
          <p:nvPr/>
        </p:nvSpPr>
        <p:spPr>
          <a:xfrm>
            <a:off x="5706238" y="3160589"/>
            <a:ext cx="338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efficient buildings &amp; offices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ACD001-AF5C-49EB-AE4E-F76C53CFBDDB}"/>
              </a:ext>
            </a:extLst>
          </p:cNvPr>
          <p:cNvSpPr txBox="1"/>
          <p:nvPr/>
        </p:nvSpPr>
        <p:spPr>
          <a:xfrm>
            <a:off x="258847" y="5173433"/>
            <a:ext cx="35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the building &amp; computers safe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FA0B1-EE50-4070-8D81-D4CC06A8DD01}"/>
              </a:ext>
            </a:extLst>
          </p:cNvPr>
          <p:cNvSpPr txBox="1"/>
          <p:nvPr/>
        </p:nvSpPr>
        <p:spPr>
          <a:xfrm>
            <a:off x="228600" y="62600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the executives run the business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A9259-03E6-4F2F-93B1-1C64DF196679}"/>
              </a:ext>
            </a:extLst>
          </p:cNvPr>
          <p:cNvSpPr txBox="1"/>
          <p:nvPr/>
        </p:nvSpPr>
        <p:spPr>
          <a:xfrm>
            <a:off x="4769920" y="2164802"/>
            <a:ext cx="419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Handle contracts, regulations &amp; legal stuff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97CD06-2EF4-4B46-82EC-E82622E6AB48}"/>
              </a:ext>
            </a:extLst>
          </p:cNvPr>
          <p:cNvSpPr txBox="1"/>
          <p:nvPr/>
        </p:nvSpPr>
        <p:spPr>
          <a:xfrm>
            <a:off x="4769920" y="535682"/>
            <a:ext cx="423120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Computer Specialists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A5185-6FE9-4C97-A28B-9190E2255793}"/>
              </a:ext>
            </a:extLst>
          </p:cNvPr>
          <p:cNvSpPr txBox="1"/>
          <p:nvPr/>
        </p:nvSpPr>
        <p:spPr>
          <a:xfrm>
            <a:off x="5105400" y="5181600"/>
            <a:ext cx="385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strategy &amp; manage the business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B63DD-DAEE-4182-A064-E73F13C97C53}"/>
              </a:ext>
            </a:extLst>
          </p:cNvPr>
          <p:cNvSpPr txBox="1"/>
          <p:nvPr/>
        </p:nvSpPr>
        <p:spPr>
          <a:xfrm>
            <a:off x="4769920" y="968051"/>
            <a:ext cx="423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the computers &amp; networks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B3715E-13B4-4B75-90DD-83717C03408A}"/>
              </a:ext>
            </a:extLst>
          </p:cNvPr>
          <p:cNvSpPr txBox="1"/>
          <p:nvPr/>
        </p:nvSpPr>
        <p:spPr>
          <a:xfrm>
            <a:off x="175414" y="1229311"/>
            <a:ext cx="38631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itchFamily="34" charset="0"/>
              </a:rPr>
              <a:t>Engineers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7F2BB5-9609-4967-B22C-B879604F05AA}"/>
              </a:ext>
            </a:extLst>
          </p:cNvPr>
          <p:cNvSpPr txBox="1"/>
          <p:nvPr/>
        </p:nvSpPr>
        <p:spPr>
          <a:xfrm>
            <a:off x="203989" y="1741850"/>
            <a:ext cx="3779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Ensure the whole place runs efficiently (electricity, automation, power, air &amp; water flow, wiring, etc.)</a:t>
            </a:r>
          </a:p>
        </p:txBody>
      </p:sp>
    </p:spTree>
    <p:extLst>
      <p:ext uri="{BB962C8B-B14F-4D97-AF65-F5344CB8AC3E}">
        <p14:creationId xmlns:p14="http://schemas.microsoft.com/office/powerpoint/2010/main" val="188297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Reception\AppData\Local\Microsoft\Windows\Temporary Internet Files\Content.IE5\JRCKDOIM\Alcalá-Data-Cen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040" y="3101248"/>
            <a:ext cx="4460487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34000" y="2590800"/>
            <a:ext cx="3297527" cy="220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In Summary…</a:t>
            </a:r>
          </a:p>
        </p:txBody>
      </p:sp>
      <p:pic>
        <p:nvPicPr>
          <p:cNvPr id="5" name="Picture 4" descr="C:\Users\Reception\AppData\Local\Microsoft\Windows\Temporary Internet Files\Content.IE5\H3S4ZMSW\FacebookPrinevil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4495800" cy="2247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220200" cy="3810000"/>
          </a:xfrm>
          <a:solidFill>
            <a:schemeClr val="tx2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Apps store their information in Data Centers.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Companies store their data in Data Centers.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Data Centers are secure.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Data Centers use cutting edge equipment.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There are Data Centers all over the World.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All of these Data Centers help to support “the cloud.”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Data Centers are cool places to work.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There are many career opportunities in Data Centers.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10500" y="304800"/>
            <a:ext cx="6400800" cy="5867400"/>
            <a:chOff x="1524000" y="457200"/>
            <a:chExt cx="6781800" cy="6216650"/>
          </a:xfrm>
        </p:grpSpPr>
        <p:pic>
          <p:nvPicPr>
            <p:cNvPr id="1029" name="Picture 5" descr="C:\Users\Reception\AppData\Local\Microsoft\Windows\Temporary Internet Files\Content.IE5\0T8LD822\meizu_mx3_android_phone_announced_1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57200"/>
              <a:ext cx="6781800" cy="621665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352800" y="1143000"/>
              <a:ext cx="2514600" cy="426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Puppy, Dog, Pet, Animal, Cute, White, Adorable, Cani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0900" y="2590801"/>
              <a:ext cx="2400299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Curved Left Arrow 10"/>
          <p:cNvSpPr/>
          <p:nvPr/>
        </p:nvSpPr>
        <p:spPr>
          <a:xfrm rot="16200000">
            <a:off x="4207827" y="215084"/>
            <a:ext cx="1354880" cy="3150375"/>
          </a:xfrm>
          <a:prstGeom prst="curvedLeftArrow">
            <a:avLst>
              <a:gd name="adj1" fmla="val 25000"/>
              <a:gd name="adj2" fmla="val 47977"/>
              <a:gd name="adj3" fmla="val 17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3622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You have a new puppy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17175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itchFamily="34" charset="0"/>
              </a:rPr>
              <a:t>And, you want to show him to your friends,  cousins, and grandparents.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733800" cy="1143000"/>
          </a:xfrm>
        </p:spPr>
        <p:txBody>
          <a:bodyPr/>
          <a:lstStyle/>
          <a:p>
            <a:pPr algn="l"/>
            <a:r>
              <a:rPr lang="en-US" b="1" dirty="0"/>
              <a:t>Imagine….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4733" y="394897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03137" y="5717148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entury Gothic" pitchFamily="34" charset="0"/>
              </a:rPr>
              <a:t>Plus, you don’t want to lose your picture…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Things to Think About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26A404A4-0EF0-492F-8980-93D7E3B7D5EF}"/>
              </a:ext>
            </a:extLst>
          </p:cNvPr>
          <p:cNvSpPr/>
          <p:nvPr/>
        </p:nvSpPr>
        <p:spPr>
          <a:xfrm>
            <a:off x="515341" y="1324064"/>
            <a:ext cx="2438400" cy="1905000"/>
          </a:xfrm>
          <a:prstGeom prst="cloudCallout">
            <a:avLst>
              <a:gd name="adj1" fmla="val -52002"/>
              <a:gd name="adj2" fmla="val 11174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ED13AFCB-3D5E-41EB-9151-53CA4A0319D4}"/>
              </a:ext>
            </a:extLst>
          </p:cNvPr>
          <p:cNvSpPr/>
          <p:nvPr/>
        </p:nvSpPr>
        <p:spPr>
          <a:xfrm>
            <a:off x="3434939" y="2326171"/>
            <a:ext cx="1905000" cy="1295400"/>
          </a:xfrm>
          <a:prstGeom prst="wedgeRoundRectCallout">
            <a:avLst>
              <a:gd name="adj1" fmla="val -20210"/>
              <a:gd name="adj2" fmla="val 102836"/>
              <a:gd name="adj3" fmla="val 16667"/>
            </a:avLst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7E2E7-FEFF-4109-B7E5-BB33A511BA18}"/>
              </a:ext>
            </a:extLst>
          </p:cNvPr>
          <p:cNvSpPr txBox="1"/>
          <p:nvPr/>
        </p:nvSpPr>
        <p:spPr>
          <a:xfrm>
            <a:off x="820141" y="170212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How important are Data Centers in our everyday lives?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68AF4D-2FE8-4BAC-8407-156371860D10}"/>
              </a:ext>
            </a:extLst>
          </p:cNvPr>
          <p:cNvSpPr txBox="1"/>
          <p:nvPr/>
        </p:nvSpPr>
        <p:spPr>
          <a:xfrm>
            <a:off x="3473039" y="237370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dirty="0">
                <a:solidFill>
                  <a:prstClr val="white"/>
                </a:solidFill>
              </a:rPr>
              <a:t>What do you think it would be like to work in a Data Center?</a:t>
            </a:r>
          </a:p>
        </p:txBody>
      </p:sp>
      <p:sp>
        <p:nvSpPr>
          <p:cNvPr id="15" name="Oval Callout 8">
            <a:extLst>
              <a:ext uri="{FF2B5EF4-FFF2-40B4-BE49-F238E27FC236}">
                <a16:creationId xmlns:a16="http://schemas.microsoft.com/office/drawing/2014/main" id="{45EF6352-D0C3-4262-9A68-EEF3EB844BC5}"/>
              </a:ext>
            </a:extLst>
          </p:cNvPr>
          <p:cNvSpPr/>
          <p:nvPr/>
        </p:nvSpPr>
        <p:spPr>
          <a:xfrm>
            <a:off x="5594083" y="1029931"/>
            <a:ext cx="2779317" cy="1827810"/>
          </a:xfrm>
          <a:prstGeom prst="wedgeEllipseCallout">
            <a:avLst>
              <a:gd name="adj1" fmla="val 71256"/>
              <a:gd name="adj2" fmla="val 96129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6C499-00AE-4640-B863-E7E8722D2A94}"/>
              </a:ext>
            </a:extLst>
          </p:cNvPr>
          <p:cNvSpPr/>
          <p:nvPr/>
        </p:nvSpPr>
        <p:spPr>
          <a:xfrm>
            <a:off x="5590383" y="1447632"/>
            <a:ext cx="2779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dirty="0">
                <a:solidFill>
                  <a:prstClr val="white"/>
                </a:solidFill>
              </a:rPr>
              <a:t>If you had to build a Data Center, where would you build it and why there?</a:t>
            </a:r>
          </a:p>
        </p:txBody>
      </p:sp>
      <p:sp>
        <p:nvSpPr>
          <p:cNvPr id="19" name="Cloud Callout 10">
            <a:extLst>
              <a:ext uri="{FF2B5EF4-FFF2-40B4-BE49-F238E27FC236}">
                <a16:creationId xmlns:a16="http://schemas.microsoft.com/office/drawing/2014/main" id="{9990430B-3D39-46B8-AE1F-225777AAC8F4}"/>
              </a:ext>
            </a:extLst>
          </p:cNvPr>
          <p:cNvSpPr/>
          <p:nvPr/>
        </p:nvSpPr>
        <p:spPr>
          <a:xfrm>
            <a:off x="5301839" y="3505368"/>
            <a:ext cx="2438400" cy="1905000"/>
          </a:xfrm>
          <a:prstGeom prst="cloudCallout">
            <a:avLst>
              <a:gd name="adj1" fmla="val 45888"/>
              <a:gd name="adj2" fmla="val 7559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544CBA-AB23-450F-8845-C48A6EE8CD18}"/>
              </a:ext>
            </a:extLst>
          </p:cNvPr>
          <p:cNvSpPr/>
          <p:nvPr/>
        </p:nvSpPr>
        <p:spPr>
          <a:xfrm>
            <a:off x="5568539" y="4037923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dirty="0">
                <a:solidFill>
                  <a:prstClr val="white"/>
                </a:solidFill>
              </a:rPr>
              <a:t>What would your Data Center look like?</a:t>
            </a:r>
          </a:p>
        </p:txBody>
      </p:sp>
      <p:sp>
        <p:nvSpPr>
          <p:cNvPr id="23" name="Oval Callout 12">
            <a:extLst>
              <a:ext uri="{FF2B5EF4-FFF2-40B4-BE49-F238E27FC236}">
                <a16:creationId xmlns:a16="http://schemas.microsoft.com/office/drawing/2014/main" id="{40F8DB2E-7629-4AC6-9BAC-C71192F80B09}"/>
              </a:ext>
            </a:extLst>
          </p:cNvPr>
          <p:cNvSpPr/>
          <p:nvPr/>
        </p:nvSpPr>
        <p:spPr>
          <a:xfrm>
            <a:off x="770270" y="4212362"/>
            <a:ext cx="2680852" cy="1447800"/>
          </a:xfrm>
          <a:prstGeom prst="wedgeEllipseCallout">
            <a:avLst>
              <a:gd name="adj1" fmla="val -28412"/>
              <a:gd name="adj2" fmla="val 90387"/>
            </a:avLst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896A70-5600-418A-BCE1-91A725A54B72}"/>
              </a:ext>
            </a:extLst>
          </p:cNvPr>
          <p:cNvSpPr/>
          <p:nvPr/>
        </p:nvSpPr>
        <p:spPr>
          <a:xfrm>
            <a:off x="925142" y="4611469"/>
            <a:ext cx="237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dirty="0">
                <a:solidFill>
                  <a:prstClr val="white"/>
                </a:solidFill>
              </a:rPr>
              <a:t>What job would you want in a Data Center?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-990600" y="1143000"/>
            <a:ext cx="6781800" cy="6216650"/>
            <a:chOff x="1524000" y="457200"/>
            <a:chExt cx="6781800" cy="6216650"/>
          </a:xfrm>
        </p:grpSpPr>
        <p:pic>
          <p:nvPicPr>
            <p:cNvPr id="1029" name="Picture 5" descr="C:\Users\Reception\AppData\Local\Microsoft\Windows\Temporary Internet Files\Content.IE5\0T8LD822\meizu_mx3_android_phone_announced_1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57200"/>
              <a:ext cx="6781800" cy="621665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352800" y="1143000"/>
              <a:ext cx="2514600" cy="426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Puppy, Dog, Pet, Animal, Cute, White, Adorable, Cani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0900" y="2590801"/>
              <a:ext cx="2400299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algn="r"/>
            <a:r>
              <a:rPr lang="en-US" b="1" dirty="0"/>
              <a:t>How can you show them?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51054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160020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itchFamily="34" charset="0"/>
              </a:rPr>
              <a:t>Print a picture and send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2800" dirty="0">
                <a:latin typeface="Century Gothic" pitchFamily="34" charset="0"/>
              </a:rPr>
              <a:t>Mail them your phone (JK!)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2800" dirty="0">
                <a:latin typeface="Century Gothic" pitchFamily="34" charset="0"/>
              </a:rPr>
              <a:t>Send them a text message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2800" b="1" dirty="0">
                <a:latin typeface="Century Gothic" pitchFamily="34" charset="0"/>
              </a:rPr>
              <a:t>Put it on </a:t>
            </a:r>
            <a:r>
              <a:rPr lang="en-US" sz="2800" b="1" dirty="0" err="1">
                <a:latin typeface="Century Gothic" pitchFamily="34" charset="0"/>
              </a:rPr>
              <a:t>Instagram</a:t>
            </a:r>
            <a:r>
              <a:rPr lang="en-US" sz="2800" b="1" dirty="0">
                <a:latin typeface="Century Gothic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1327150"/>
            <a:ext cx="2514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338946" y="762000"/>
            <a:ext cx="5969390" cy="5471940"/>
            <a:chOff x="4953000" y="304800"/>
            <a:chExt cx="6781800" cy="6216650"/>
          </a:xfrm>
        </p:grpSpPr>
        <p:pic>
          <p:nvPicPr>
            <p:cNvPr id="5" name="Picture 5" descr="C:\Users\Reception\AppData\Local\Microsoft\Windows\Temporary Internet Files\Content.IE5\0T8LD822\meizu_mx3_android_phone_announced_1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304800"/>
              <a:ext cx="6781800" cy="6216650"/>
            </a:xfrm>
            <a:prstGeom prst="rect">
              <a:avLst/>
            </a:prstGeom>
            <a:noFill/>
          </p:spPr>
        </p:pic>
        <p:pic>
          <p:nvPicPr>
            <p:cNvPr id="7170" name="Picture 2" descr="Image result for instagram screensh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990600"/>
              <a:ext cx="2514600" cy="4267200"/>
            </a:xfrm>
            <a:prstGeom prst="rect">
              <a:avLst/>
            </a:prstGeom>
            <a:noFill/>
          </p:spPr>
        </p:pic>
        <p:pic>
          <p:nvPicPr>
            <p:cNvPr id="7" name="Picture 2" descr="Puppy, Dog, Pet, Animal, Cute, White, Adorable, Can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2057400"/>
              <a:ext cx="2362200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6781800" y="4038600"/>
              <a:ext cx="2514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41148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Hey Everybody,</a:t>
              </a:r>
            </a:p>
            <a:p>
              <a:r>
                <a:rPr lang="en-US" sz="1200" dirty="0"/>
                <a:t>Here is my new puppy, Spot. Cute right?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228600" y="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Say you pick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Instagram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2954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Now…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2800" dirty="0">
                <a:latin typeface="Century Gothic" pitchFamily="34" charset="0"/>
              </a:rPr>
              <a:t>All of your friends and family can see Spot.</a:t>
            </a:r>
          </a:p>
          <a:p>
            <a:endParaRPr lang="en-US" sz="2800" dirty="0">
              <a:latin typeface="Century Gothic" pitchFamily="34" charset="0"/>
            </a:endParaRPr>
          </a:p>
          <a:p>
            <a:r>
              <a:rPr lang="en-US" sz="2800" dirty="0">
                <a:latin typeface="Century Gothic" pitchFamily="34" charset="0"/>
              </a:rPr>
              <a:t>And he is safe from getting deleted…</a:t>
            </a:r>
          </a:p>
          <a:p>
            <a:endParaRPr lang="en-US" sz="2800" b="1" dirty="0">
              <a:latin typeface="Century Gothic" pitchFamily="34" charset="0"/>
            </a:endParaRPr>
          </a:p>
          <a:p>
            <a:pPr algn="r"/>
            <a:r>
              <a:rPr lang="en-US" sz="2800" b="1" dirty="0">
                <a:latin typeface="Century Gothic" pitchFamily="34" charset="0"/>
              </a:rPr>
              <a:t>But…</a:t>
            </a:r>
          </a:p>
        </p:txBody>
      </p:sp>
      <p:sp>
        <p:nvSpPr>
          <p:cNvPr id="15" name="TextBox 14"/>
          <p:cNvSpPr txBox="1"/>
          <p:nvPr/>
        </p:nvSpPr>
        <p:spPr>
          <a:xfrm rot="21056990">
            <a:off x="914400" y="5486400"/>
            <a:ext cx="82296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</a:rPr>
              <a:t>WHERE DID SPOT REALLY GO?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334000"/>
            <a:ext cx="9144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0668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Your picture of Spot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now lives online…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entury Gothic" pitchFamily="34" charset="0"/>
              </a:rPr>
              <a:t>Instagram</a:t>
            </a:r>
            <a:r>
              <a:rPr lang="en-US" sz="2800" dirty="0">
                <a:latin typeface="Century Gothic" pitchFamily="34" charset="0"/>
              </a:rPr>
              <a:t>, Facebook, </a:t>
            </a:r>
            <a:r>
              <a:rPr lang="en-US" sz="2800" dirty="0" err="1">
                <a:latin typeface="Century Gothic" pitchFamily="34" charset="0"/>
              </a:rPr>
              <a:t>Snapchat</a:t>
            </a:r>
            <a:r>
              <a:rPr lang="en-US" sz="2800" dirty="0">
                <a:latin typeface="Century Gothic" pitchFamily="34" charset="0"/>
              </a:rPr>
              <a:t>, </a:t>
            </a:r>
          </a:p>
          <a:p>
            <a:r>
              <a:rPr lang="en-US" sz="2800" dirty="0">
                <a:latin typeface="Century Gothic" pitchFamily="34" charset="0"/>
              </a:rPr>
              <a:t>Twitter </a:t>
            </a:r>
          </a:p>
          <a:p>
            <a:r>
              <a:rPr lang="en-US" sz="2800" dirty="0">
                <a:latin typeface="Century Gothic" pitchFamily="34" charset="0"/>
              </a:rPr>
              <a:t>and all sorts of companies store </a:t>
            </a:r>
            <a:r>
              <a:rPr lang="en-US" sz="2800" b="1" dirty="0">
                <a:latin typeface="Century Gothic" pitchFamily="34" charset="0"/>
              </a:rPr>
              <a:t>billions</a:t>
            </a:r>
            <a:r>
              <a:rPr lang="en-US" sz="2800" dirty="0">
                <a:latin typeface="Century Gothic" pitchFamily="34" charset="0"/>
              </a:rPr>
              <a:t> of people’s stuff on super cool, super secure computers.</a:t>
            </a:r>
          </a:p>
        </p:txBody>
      </p:sp>
      <p:pic>
        <p:nvPicPr>
          <p:cNvPr id="17422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1143000"/>
            <a:ext cx="38100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68158" y="4919008"/>
            <a:ext cx="39624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These computers, which are about the size of a pizza box, are stacked in special lockers called 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Racks.</a:t>
            </a:r>
          </a:p>
        </p:txBody>
      </p:sp>
      <p:sp>
        <p:nvSpPr>
          <p:cNvPr id="31" name="Right Arrow 30"/>
          <p:cNvSpPr/>
          <p:nvPr/>
        </p:nvSpPr>
        <p:spPr>
          <a:xfrm rot="20727810">
            <a:off x="4826703" y="2826260"/>
            <a:ext cx="2551415" cy="533400"/>
          </a:xfrm>
          <a:prstGeom prst="rightArrow">
            <a:avLst>
              <a:gd name="adj1" fmla="val 15006"/>
              <a:gd name="adj2" fmla="val 528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63533">
            <a:off x="319114" y="172612"/>
            <a:ext cx="8686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</a:rPr>
              <a:t>MYSTERY SOLVED!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0" y="2209800"/>
            <a:ext cx="1371600" cy="2133600"/>
            <a:chOff x="2971800" y="1828800"/>
            <a:chExt cx="1371600" cy="2133600"/>
          </a:xfrm>
        </p:grpSpPr>
        <p:sp>
          <p:nvSpPr>
            <p:cNvPr id="17" name="Rectangle 16"/>
            <p:cNvSpPr/>
            <p:nvPr/>
          </p:nvSpPr>
          <p:spPr>
            <a:xfrm>
              <a:off x="2971800" y="2514600"/>
              <a:ext cx="13716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isometricOffAxis1Top"/>
              <a:lightRig rig="threePt" dir="t"/>
            </a:scene3d>
            <a:sp3d extrusionH="165100" contourW="63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71800" y="2286000"/>
              <a:ext cx="13716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isometricOffAxis1Top"/>
              <a:lightRig rig="threePt" dir="t"/>
            </a:scene3d>
            <a:sp3d extrusionH="165100" contourW="63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2057400"/>
              <a:ext cx="13716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isometricOffAxis1Top"/>
              <a:lightRig rig="threePt" dir="t"/>
            </a:scene3d>
            <a:sp3d extrusionH="165100" contourW="63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71800" y="1828800"/>
              <a:ext cx="13716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isometricOffAxis1Top"/>
              <a:lightRig rig="threePt" dir="t"/>
            </a:scene3d>
            <a:sp3d extrusionH="165100" contourW="63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7" descr="C:\Users\Reception\AppData\Local\Microsoft\Windows\Temporary Internet Files\Content.IE5\0T8LD822\pizza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86743">
              <a:off x="3370684" y="2272128"/>
              <a:ext cx="561962" cy="511511"/>
            </a:xfrm>
            <a:prstGeom prst="rect">
              <a:avLst/>
            </a:prstGeom>
            <a:noFill/>
            <a:scene3d>
              <a:camera prst="orthographicFront">
                <a:rot lat="2711197" lon="18888730" rev="19468216"/>
              </a:camera>
              <a:lightRig rig="threePt" dir="t"/>
            </a:scene3d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494" y="2362200"/>
            <a:ext cx="1746776" cy="1752600"/>
          </a:xfrm>
          <a:prstGeom prst="rect">
            <a:avLst/>
          </a:prstGeom>
          <a:noFill/>
        </p:spPr>
      </p:pic>
      <p:pic>
        <p:nvPicPr>
          <p:cNvPr id="15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rcRect l="3617"/>
          <a:stretch>
            <a:fillRect/>
          </a:stretch>
        </p:blipFill>
        <p:spPr bwMode="auto">
          <a:xfrm>
            <a:off x="3276600" y="2201672"/>
            <a:ext cx="2057400" cy="2141728"/>
          </a:xfrm>
          <a:prstGeom prst="rect">
            <a:avLst/>
          </a:prstGeom>
          <a:noFill/>
        </p:spPr>
      </p:pic>
      <p:pic>
        <p:nvPicPr>
          <p:cNvPr id="14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rcRect l="2941"/>
          <a:stretch>
            <a:fillRect/>
          </a:stretch>
        </p:blipFill>
        <p:spPr bwMode="auto">
          <a:xfrm>
            <a:off x="3504694" y="1981200"/>
            <a:ext cx="2515106" cy="25999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7620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itchFamily="34" charset="0"/>
              </a:rPr>
              <a:t>And these Racks are lined up row after row in big, well-guarded, air-conditioned buildings called…</a:t>
            </a:r>
          </a:p>
        </p:txBody>
      </p:sp>
      <p:pic>
        <p:nvPicPr>
          <p:cNvPr id="9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rcRect l="2437"/>
          <a:stretch>
            <a:fillRect/>
          </a:stretch>
        </p:blipFill>
        <p:spPr bwMode="auto">
          <a:xfrm>
            <a:off x="3810000" y="1739900"/>
            <a:ext cx="3050278" cy="3136900"/>
          </a:xfrm>
          <a:prstGeom prst="rect">
            <a:avLst/>
          </a:prstGeom>
          <a:noFill/>
        </p:spPr>
      </p:pic>
      <p:pic>
        <p:nvPicPr>
          <p:cNvPr id="10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rcRect l="3960" t="-1"/>
          <a:stretch>
            <a:fillRect/>
          </a:stretch>
        </p:blipFill>
        <p:spPr bwMode="auto">
          <a:xfrm>
            <a:off x="4267200" y="1435100"/>
            <a:ext cx="3733800" cy="3822700"/>
          </a:xfrm>
          <a:prstGeom prst="rect">
            <a:avLst/>
          </a:prstGeom>
          <a:noFill/>
        </p:spPr>
      </p:pic>
      <p:pic>
        <p:nvPicPr>
          <p:cNvPr id="11" name="Picture 14" descr="C:\Users\Reception\AppData\Local\Microsoft\Windows\Temporary Internet Files\Content.IE5\0T8LD822\storage[1].jpg"/>
          <p:cNvPicPr>
            <a:picLocks noChangeAspect="1" noChangeArrowheads="1"/>
          </p:cNvPicPr>
          <p:nvPr/>
        </p:nvPicPr>
        <p:blipFill>
          <a:blip r:embed="rId2" cstate="print"/>
          <a:srcRect l="3661"/>
          <a:stretch>
            <a:fillRect/>
          </a:stretch>
        </p:blipFill>
        <p:spPr bwMode="auto">
          <a:xfrm>
            <a:off x="4800600" y="1035957"/>
            <a:ext cx="4419600" cy="460284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81942" y="5638800"/>
            <a:ext cx="57551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Century Gothic" pitchFamily="34" charset="0"/>
              </a:rPr>
              <a:t>DATA CENTERS!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DCA6CB-FE4E-46FF-903F-587214D5B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4" y="-584451"/>
            <a:ext cx="4472198" cy="2976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1763E-1F91-4173-9A7F-916A30806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4" y="4587613"/>
            <a:ext cx="4980992" cy="3307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DC081-4298-47EE-AA35-8448C454E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899"/>
            <a:ext cx="5311672" cy="3535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22F4BD-3E60-4D51-97A1-C9ECFD3B5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78" y="4191000"/>
            <a:ext cx="4980992" cy="3315473"/>
          </a:xfrm>
          <a:prstGeom prst="rect">
            <a:avLst/>
          </a:prstGeom>
        </p:spPr>
      </p:pic>
      <p:pic>
        <p:nvPicPr>
          <p:cNvPr id="1047" name="Picture 23" descr="Chihuahua, Dog, Puppy, Cute, Pet, Breed, Anim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95416" y="1754207"/>
            <a:ext cx="4686300" cy="3124200"/>
          </a:xfrm>
          <a:prstGeom prst="rect">
            <a:avLst/>
          </a:prstGeom>
          <a:noFill/>
        </p:spPr>
      </p:pic>
      <p:pic>
        <p:nvPicPr>
          <p:cNvPr id="1031" name="Picture 7" descr="Dog, Canine, Pet, Puppy, Mammal, Cute, Portra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8874" y="1306026"/>
            <a:ext cx="5486400" cy="35204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830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Fun Fact:  </a:t>
            </a:r>
            <a:r>
              <a:rPr lang="en-US" sz="2800" dirty="0">
                <a:latin typeface="Century Gothic" pitchFamily="34" charset="0"/>
              </a:rPr>
              <a:t>There are approximately 3.2 Billion photos shared on the Internet every day!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86" y="4296504"/>
            <a:ext cx="909471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Gothic" pitchFamily="34" charset="0"/>
              </a:rPr>
              <a:t>That’s almost </a:t>
            </a:r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1.2 Trillion per year!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eception\AppData\Local\Microsoft\Windows\Temporary Internet Files\Content.IE5\JRCKDOIM\16902-illustration-of-a-globe-pv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"/>
            <a:ext cx="7696200" cy="7696200"/>
          </a:xfrm>
          <a:prstGeom prst="rect">
            <a:avLst/>
          </a:prstGeom>
          <a:noFill/>
        </p:spPr>
      </p:pic>
      <p:pic>
        <p:nvPicPr>
          <p:cNvPr id="22532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>
            <a:off x="2971800" y="3505200"/>
            <a:ext cx="506431" cy="493483"/>
          </a:xfrm>
          <a:prstGeom prst="rect">
            <a:avLst/>
          </a:prstGeom>
          <a:noFill/>
        </p:spPr>
      </p:pic>
      <p:pic>
        <p:nvPicPr>
          <p:cNvPr id="8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4" cstate="print"/>
          <a:srcRect l="66911" r="4471" b="72114"/>
          <a:stretch>
            <a:fillRect/>
          </a:stretch>
        </p:blipFill>
        <p:spPr bwMode="auto">
          <a:xfrm>
            <a:off x="3124200" y="4114800"/>
            <a:ext cx="354031" cy="344979"/>
          </a:xfrm>
          <a:prstGeom prst="rect">
            <a:avLst/>
          </a:prstGeom>
          <a:noFill/>
        </p:spPr>
      </p:pic>
      <p:pic>
        <p:nvPicPr>
          <p:cNvPr id="9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>
            <a:off x="3657600" y="3810000"/>
            <a:ext cx="506431" cy="493483"/>
          </a:xfrm>
          <a:prstGeom prst="rect">
            <a:avLst/>
          </a:prstGeom>
          <a:noFill/>
        </p:spPr>
      </p:pic>
      <p:pic>
        <p:nvPicPr>
          <p:cNvPr id="10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5" cstate="print"/>
          <a:srcRect l="66911" r="4471" b="72114"/>
          <a:stretch>
            <a:fillRect/>
          </a:stretch>
        </p:blipFill>
        <p:spPr bwMode="auto">
          <a:xfrm>
            <a:off x="3276600" y="4495800"/>
            <a:ext cx="430231" cy="419231"/>
          </a:xfrm>
          <a:prstGeom prst="rect">
            <a:avLst/>
          </a:prstGeom>
          <a:noFill/>
        </p:spPr>
      </p:pic>
      <p:pic>
        <p:nvPicPr>
          <p:cNvPr id="11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6" cstate="print"/>
          <a:srcRect l="66911" r="4471" b="72114"/>
          <a:stretch>
            <a:fillRect/>
          </a:stretch>
        </p:blipFill>
        <p:spPr bwMode="auto">
          <a:xfrm>
            <a:off x="3581400" y="3352800"/>
            <a:ext cx="381000" cy="371259"/>
          </a:xfrm>
          <a:prstGeom prst="rect">
            <a:avLst/>
          </a:prstGeom>
          <a:noFill/>
        </p:spPr>
      </p:pic>
      <p:pic>
        <p:nvPicPr>
          <p:cNvPr id="12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4" cstate="print"/>
          <a:srcRect l="66911" r="4471" b="72114"/>
          <a:stretch>
            <a:fillRect/>
          </a:stretch>
        </p:blipFill>
        <p:spPr bwMode="auto">
          <a:xfrm>
            <a:off x="4419600" y="4495800"/>
            <a:ext cx="354031" cy="344979"/>
          </a:xfrm>
          <a:prstGeom prst="rect">
            <a:avLst/>
          </a:prstGeom>
          <a:noFill/>
        </p:spPr>
      </p:pic>
      <p:pic>
        <p:nvPicPr>
          <p:cNvPr id="13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7" cstate="print"/>
          <a:srcRect l="66911" r="4471" b="72114"/>
          <a:stretch>
            <a:fillRect/>
          </a:stretch>
        </p:blipFill>
        <p:spPr bwMode="auto">
          <a:xfrm>
            <a:off x="4648200" y="3962400"/>
            <a:ext cx="547395" cy="533400"/>
          </a:xfrm>
          <a:prstGeom prst="rect">
            <a:avLst/>
          </a:prstGeom>
          <a:noFill/>
        </p:spPr>
      </p:pic>
      <p:pic>
        <p:nvPicPr>
          <p:cNvPr id="14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8" cstate="print"/>
          <a:srcRect l="66911" r="4471" b="72114"/>
          <a:stretch>
            <a:fillRect/>
          </a:stretch>
        </p:blipFill>
        <p:spPr bwMode="auto">
          <a:xfrm rot="2733860">
            <a:off x="7539222" y="1524113"/>
            <a:ext cx="361830" cy="352579"/>
          </a:xfrm>
          <a:prstGeom prst="rect">
            <a:avLst/>
          </a:prstGeom>
          <a:noFill/>
        </p:spPr>
      </p:pic>
      <p:pic>
        <p:nvPicPr>
          <p:cNvPr id="15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 rot="1061036">
            <a:off x="6753528" y="811658"/>
            <a:ext cx="385364" cy="375511"/>
          </a:xfrm>
          <a:prstGeom prst="rect">
            <a:avLst/>
          </a:prstGeom>
          <a:noFill/>
        </p:spPr>
      </p:pic>
      <p:pic>
        <p:nvPicPr>
          <p:cNvPr id="16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 rot="2819223">
            <a:off x="7491336" y="792528"/>
            <a:ext cx="506431" cy="493483"/>
          </a:xfrm>
          <a:prstGeom prst="rect">
            <a:avLst/>
          </a:prstGeom>
          <a:noFill/>
        </p:spPr>
      </p:pic>
      <p:pic>
        <p:nvPicPr>
          <p:cNvPr id="17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6" cstate="print"/>
          <a:srcRect l="66911" r="4471" b="72114"/>
          <a:stretch>
            <a:fillRect/>
          </a:stretch>
        </p:blipFill>
        <p:spPr bwMode="auto">
          <a:xfrm rot="3101278">
            <a:off x="8151971" y="1450647"/>
            <a:ext cx="381000" cy="371259"/>
          </a:xfrm>
          <a:prstGeom prst="rect">
            <a:avLst/>
          </a:prstGeom>
          <a:noFill/>
        </p:spPr>
      </p:pic>
      <p:pic>
        <p:nvPicPr>
          <p:cNvPr id="18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 rot="2733860">
            <a:off x="7591822" y="1922334"/>
            <a:ext cx="506431" cy="493483"/>
          </a:xfrm>
          <a:prstGeom prst="rect">
            <a:avLst/>
          </a:prstGeom>
          <a:noFill/>
        </p:spPr>
      </p:pic>
      <p:pic>
        <p:nvPicPr>
          <p:cNvPr id="19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 rot="4113816">
            <a:off x="8487227" y="2982642"/>
            <a:ext cx="506431" cy="493483"/>
          </a:xfrm>
          <a:prstGeom prst="rect">
            <a:avLst/>
          </a:prstGeom>
          <a:noFill/>
        </p:spPr>
      </p:pic>
      <p:pic>
        <p:nvPicPr>
          <p:cNvPr id="20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>
            <a:off x="5658332" y="6192291"/>
            <a:ext cx="506431" cy="493483"/>
          </a:xfrm>
          <a:prstGeom prst="rect">
            <a:avLst/>
          </a:prstGeom>
          <a:noFill/>
        </p:spPr>
      </p:pic>
      <p:pic>
        <p:nvPicPr>
          <p:cNvPr id="22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>
            <a:off x="6248400" y="6364517"/>
            <a:ext cx="506431" cy="493483"/>
          </a:xfrm>
          <a:prstGeom prst="rect">
            <a:avLst/>
          </a:prstGeom>
          <a:noFill/>
        </p:spPr>
      </p:pic>
      <p:pic>
        <p:nvPicPr>
          <p:cNvPr id="23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10" cstate="print"/>
          <a:srcRect l="66911" r="4471" b="72114"/>
          <a:stretch>
            <a:fillRect/>
          </a:stretch>
        </p:blipFill>
        <p:spPr bwMode="auto">
          <a:xfrm>
            <a:off x="5181600" y="6477000"/>
            <a:ext cx="390997" cy="381000"/>
          </a:xfrm>
          <a:prstGeom prst="rect">
            <a:avLst/>
          </a:prstGeom>
          <a:noFill/>
        </p:spPr>
      </p:pic>
      <p:pic>
        <p:nvPicPr>
          <p:cNvPr id="24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11" cstate="print"/>
          <a:srcRect l="66911" r="4471" b="72114"/>
          <a:stretch>
            <a:fillRect/>
          </a:stretch>
        </p:blipFill>
        <p:spPr bwMode="auto">
          <a:xfrm>
            <a:off x="3733800" y="4495800"/>
            <a:ext cx="428232" cy="417283"/>
          </a:xfrm>
          <a:prstGeom prst="rect">
            <a:avLst/>
          </a:prstGeom>
          <a:noFill/>
        </p:spPr>
      </p:pic>
      <p:pic>
        <p:nvPicPr>
          <p:cNvPr id="25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12" cstate="print"/>
          <a:srcRect l="66911" r="4471" b="72114"/>
          <a:stretch>
            <a:fillRect/>
          </a:stretch>
        </p:blipFill>
        <p:spPr bwMode="auto">
          <a:xfrm rot="1061036">
            <a:off x="6973946" y="1336580"/>
            <a:ext cx="319569" cy="311398"/>
          </a:xfrm>
          <a:prstGeom prst="rect">
            <a:avLst/>
          </a:prstGeom>
          <a:noFill/>
        </p:spPr>
      </p:pic>
      <p:pic>
        <p:nvPicPr>
          <p:cNvPr id="26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13" cstate="print"/>
          <a:srcRect l="66911" r="4471" b="72114"/>
          <a:stretch>
            <a:fillRect/>
          </a:stretch>
        </p:blipFill>
        <p:spPr bwMode="auto">
          <a:xfrm rot="1061036">
            <a:off x="6425371" y="1930458"/>
            <a:ext cx="197555" cy="192504"/>
          </a:xfrm>
          <a:prstGeom prst="rect">
            <a:avLst/>
          </a:prstGeom>
          <a:noFill/>
        </p:spPr>
      </p:pic>
      <p:pic>
        <p:nvPicPr>
          <p:cNvPr id="27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 rot="21141105">
            <a:off x="4061875" y="23974"/>
            <a:ext cx="385364" cy="375511"/>
          </a:xfrm>
          <a:prstGeom prst="rect">
            <a:avLst/>
          </a:prstGeom>
          <a:noFill/>
        </p:spPr>
      </p:pic>
      <p:pic>
        <p:nvPicPr>
          <p:cNvPr id="28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 rot="21141105">
            <a:off x="4671475" y="176373"/>
            <a:ext cx="385364" cy="375511"/>
          </a:xfrm>
          <a:prstGeom prst="rect">
            <a:avLst/>
          </a:prstGeom>
          <a:noFill/>
        </p:spPr>
      </p:pic>
      <p:pic>
        <p:nvPicPr>
          <p:cNvPr id="29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 rot="156562">
            <a:off x="5189948" y="8578"/>
            <a:ext cx="385364" cy="375511"/>
          </a:xfrm>
          <a:prstGeom prst="rect">
            <a:avLst/>
          </a:prstGeom>
          <a:noFill/>
        </p:spPr>
      </p:pic>
      <p:pic>
        <p:nvPicPr>
          <p:cNvPr id="30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14" cstate="print"/>
          <a:srcRect l="66911" r="4471" b="72114"/>
          <a:stretch>
            <a:fillRect/>
          </a:stretch>
        </p:blipFill>
        <p:spPr bwMode="auto">
          <a:xfrm rot="156562">
            <a:off x="5572575" y="10249"/>
            <a:ext cx="460463" cy="44869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246450" y="2380287"/>
            <a:ext cx="7924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entury Gothic" pitchFamily="34" charset="0"/>
              </a:rPr>
              <a:t>Built in different sizes and designs…</a:t>
            </a:r>
          </a:p>
        </p:txBody>
      </p:sp>
      <p:pic>
        <p:nvPicPr>
          <p:cNvPr id="32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>
            <a:off x="3429000" y="1524000"/>
            <a:ext cx="385364" cy="375511"/>
          </a:xfrm>
          <a:prstGeom prst="rect">
            <a:avLst/>
          </a:prstGeom>
          <a:noFill/>
        </p:spPr>
      </p:pic>
      <p:pic>
        <p:nvPicPr>
          <p:cNvPr id="33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 rot="1395605">
            <a:off x="6611685" y="213231"/>
            <a:ext cx="385364" cy="375511"/>
          </a:xfrm>
          <a:prstGeom prst="rect">
            <a:avLst/>
          </a:prstGeom>
          <a:noFill/>
        </p:spPr>
      </p:pic>
      <p:pic>
        <p:nvPicPr>
          <p:cNvPr id="34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9" cstate="print"/>
          <a:srcRect l="66911" r="4471" b="72114"/>
          <a:stretch>
            <a:fillRect/>
          </a:stretch>
        </p:blipFill>
        <p:spPr bwMode="auto">
          <a:xfrm rot="3812795">
            <a:off x="8485572" y="1911845"/>
            <a:ext cx="385364" cy="375511"/>
          </a:xfrm>
          <a:prstGeom prst="rect">
            <a:avLst/>
          </a:prstGeom>
          <a:noFill/>
        </p:spPr>
      </p:pic>
      <p:pic>
        <p:nvPicPr>
          <p:cNvPr id="35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4" cstate="print"/>
          <a:srcRect l="66911" r="4471" b="72114"/>
          <a:stretch>
            <a:fillRect/>
          </a:stretch>
        </p:blipFill>
        <p:spPr bwMode="auto">
          <a:xfrm>
            <a:off x="6934200" y="6324600"/>
            <a:ext cx="354031" cy="344979"/>
          </a:xfrm>
          <a:prstGeom prst="rect">
            <a:avLst/>
          </a:prstGeom>
          <a:noFill/>
        </p:spPr>
      </p:pic>
      <p:pic>
        <p:nvPicPr>
          <p:cNvPr id="36" name="Picture 4" descr="C:\Users\Reception\AppData\Local\Microsoft\Windows\Temporary Internet Files\Content.IE5\JRCKDOIM\buildings-silhouettes[1].jpg"/>
          <p:cNvPicPr>
            <a:picLocks noChangeAspect="1" noChangeArrowheads="1"/>
          </p:cNvPicPr>
          <p:nvPr/>
        </p:nvPicPr>
        <p:blipFill>
          <a:blip r:embed="rId4" cstate="print"/>
          <a:srcRect l="66911" r="4471" b="72114"/>
          <a:stretch>
            <a:fillRect/>
          </a:stretch>
        </p:blipFill>
        <p:spPr bwMode="auto">
          <a:xfrm>
            <a:off x="4953000" y="3581400"/>
            <a:ext cx="354031" cy="34497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0" y="4787205"/>
            <a:ext cx="8305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Fun Fact:  </a:t>
            </a:r>
            <a:r>
              <a:rPr lang="en-US" sz="2800" dirty="0">
                <a:latin typeface="Century Gothic" pitchFamily="34" charset="0"/>
              </a:rPr>
              <a:t>More data has been created in the last two years than in the entire previous history of the human race.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762000"/>
            <a:ext cx="9144000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itchFamily="34" charset="0"/>
              </a:rPr>
              <a:t>There are Data Centers all over the world!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A0DB68-F755-4C8E-BE3B-C0F32CE33FF5}"/>
              </a:ext>
            </a:extLst>
          </p:cNvPr>
          <p:cNvSpPr/>
          <p:nvPr/>
        </p:nvSpPr>
        <p:spPr>
          <a:xfrm>
            <a:off x="2871749" y="3703969"/>
            <a:ext cx="6272251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Some may even be built underwater!</a:t>
            </a:r>
          </a:p>
        </p:txBody>
      </p:sp>
      <p:pic>
        <p:nvPicPr>
          <p:cNvPr id="40" name="Picture 4" descr="C:\Users\Reception\AppData\Local\Microsoft\Windows\Temporary Internet Files\Content.IE5\JRCKDOIM\buildings-silhouettes[1].jpg">
            <a:extLst>
              <a:ext uri="{FF2B5EF4-FFF2-40B4-BE49-F238E27FC236}">
                <a16:creationId xmlns:a16="http://schemas.microsoft.com/office/drawing/2014/main" id="{83122B98-F506-4943-A997-DA8C9179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6911" r="4471" b="72114"/>
          <a:stretch>
            <a:fillRect/>
          </a:stretch>
        </p:blipFill>
        <p:spPr bwMode="auto">
          <a:xfrm>
            <a:off x="2346036" y="3819144"/>
            <a:ext cx="462560" cy="450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Reception\AppData\Local\Microsoft\Windows\Temporary Internet Files\Content.IE5\0T8LD822\Utah-Data-Cen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484872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Picture 3" descr="C:\Users\Reception\AppData\Local\Microsoft\Windows\Temporary Internet Files\Content.IE5\JRCKDOIM\Alcalá-Data-Cent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5639944" cy="375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Users\Reception\AppData\Local\Microsoft\Windows\Temporary Internet Files\Content.IE5\H3S4ZMSW\FacebookPrinevill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5638800" cy="2819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a typeface="+mj-ea"/>
                <a:cs typeface="+mj-cs"/>
              </a:rPr>
              <a:t>They generally look like this…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656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Office Theme</vt:lpstr>
      <vt:lpstr>PowerPoint Presentation</vt:lpstr>
      <vt:lpstr>Imagine….</vt:lpstr>
      <vt:lpstr>How can you show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They’re so cool…</vt:lpstr>
      <vt:lpstr>PowerPoint Presentation</vt:lpstr>
      <vt:lpstr>PowerPoint Presentation</vt:lpstr>
      <vt:lpstr>BUT THAT’S NOT ALL!</vt:lpstr>
      <vt:lpstr>PowerPoint Presentation</vt:lpstr>
      <vt:lpstr>PowerPoint Presentation</vt:lpstr>
      <vt:lpstr>The US Dept of Labor projects 12% growth in Computer and IT occupations from 2014 to 2024.</vt:lpstr>
      <vt:lpstr>PowerPoint Presentation</vt:lpstr>
      <vt:lpstr>In Summary…</vt:lpstr>
      <vt:lpstr>Things to Think About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DATA CENTER?</dc:title>
  <dc:creator>Reception</dc:creator>
  <cp:lastModifiedBy>Denman Wall</cp:lastModifiedBy>
  <cp:revision>101</cp:revision>
  <dcterms:created xsi:type="dcterms:W3CDTF">2017-12-14T14:55:48Z</dcterms:created>
  <dcterms:modified xsi:type="dcterms:W3CDTF">2021-02-06T19:14:02Z</dcterms:modified>
</cp:coreProperties>
</file>