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  <p:sldMasterId id="2147483701" r:id="rId3"/>
  </p:sldMasterIdLst>
  <p:notesMasterIdLst>
    <p:notesMasterId r:id="rId39"/>
  </p:notesMasterIdLst>
  <p:sldIdLst>
    <p:sldId id="355" r:id="rId4"/>
    <p:sldId id="357" r:id="rId5"/>
    <p:sldId id="259" r:id="rId6"/>
    <p:sldId id="356" r:id="rId7"/>
    <p:sldId id="330" r:id="rId8"/>
    <p:sldId id="359" r:id="rId9"/>
    <p:sldId id="395" r:id="rId10"/>
    <p:sldId id="393" r:id="rId11"/>
    <p:sldId id="364" r:id="rId12"/>
    <p:sldId id="325" r:id="rId13"/>
    <p:sldId id="273" r:id="rId14"/>
    <p:sldId id="365" r:id="rId15"/>
    <p:sldId id="368" r:id="rId16"/>
    <p:sldId id="369" r:id="rId17"/>
    <p:sldId id="323" r:id="rId18"/>
    <p:sldId id="371" r:id="rId19"/>
    <p:sldId id="278" r:id="rId20"/>
    <p:sldId id="337" r:id="rId21"/>
    <p:sldId id="372" r:id="rId22"/>
    <p:sldId id="266" r:id="rId23"/>
    <p:sldId id="381" r:id="rId24"/>
    <p:sldId id="272" r:id="rId25"/>
    <p:sldId id="382" r:id="rId26"/>
    <p:sldId id="279" r:id="rId27"/>
    <p:sldId id="385" r:id="rId28"/>
    <p:sldId id="376" r:id="rId29"/>
    <p:sldId id="388" r:id="rId30"/>
    <p:sldId id="389" r:id="rId31"/>
    <p:sldId id="392" r:id="rId32"/>
    <p:sldId id="391" r:id="rId33"/>
    <p:sldId id="383" r:id="rId34"/>
    <p:sldId id="351" r:id="rId35"/>
    <p:sldId id="379" r:id="rId36"/>
    <p:sldId id="380" r:id="rId37"/>
    <p:sldId id="353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73AFC4D-5ABE-FFA0-9014-1FDC2B46F99D}" name="May Lee" initials="ML" userId="S::mlee@netrality.com::f4e65a0f-1643-4297-9cc2-53fbf837c4bb" providerId="AD"/>
  <p188:author id="{FFC4B652-68F2-4575-9BF5-AF7794B8720F}" name="Dawn Romvari" initials="DR" userId="S::dromvari@netrality.com::575deb6a-09e3-40d0-b2c2-94e9fd0f9b6d" providerId="AD"/>
  <p188:author id="{879C895E-9D85-F211-EC64-B38216114CC3}" name="Kristina Barone" initials="KB" userId="S::kbarone@netrality.com::d14ac847-8878-4744-a5c8-002f31be5cf6" providerId="AD"/>
  <p188:author id="{79B34C9D-D823-4EC0-5F9D-35AF2B9F70E7}" name="Brooke Exley" initials="BE" userId="S::bexley@netrality.com::610c548f-a603-493f-b67d-ffbc6751fa8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ACE5"/>
    <a:srgbClr val="00ABE9"/>
    <a:srgbClr val="09ABE6"/>
    <a:srgbClr val="1AB0E7"/>
    <a:srgbClr val="201747"/>
    <a:srgbClr val="AFABAB"/>
    <a:srgbClr val="009163"/>
    <a:srgbClr val="45A0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68"/>
    <p:restoredTop sz="96340" autoAdjust="0"/>
  </p:normalViewPr>
  <p:slideViewPr>
    <p:cSldViewPr snapToGrid="0" snapToObjects="1">
      <p:cViewPr varScale="1">
        <p:scale>
          <a:sx n="113" d="100"/>
          <a:sy n="113" d="100"/>
        </p:scale>
        <p:origin x="588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microsoft.com/office/2018/10/relationships/authors" Target="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BFE816-485D-B048-A5E0-A1CE77C78557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CB6F3B-A2B7-4D49-8D42-EBFBF4731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495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CB6F3B-A2B7-4D49-8D42-EBFBF4731C5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4252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ffectLst/>
              <a:highlight>
                <a:srgbClr val="FFFF00"/>
              </a:highlight>
              <a:latin typeface="Helvetica Neu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B6F3B-A2B7-4D49-8D42-EBFBF4731C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5072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6F462A-673A-074C-B04C-C9AF4FAD3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13366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F36EC-5569-154F-A283-D4ACD47D49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2492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F36EC-5569-154F-A283-D4ACD47D49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9140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highlight>
                <a:srgbClr val="FFFF00"/>
              </a:highlight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F36EC-5569-154F-A283-D4ACD47D49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02613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CB6F3B-A2B7-4D49-8D42-EBFBF4731C5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4058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CB6F3B-A2B7-4D49-8D42-EBFBF4731C5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2166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highlight>
                <a:srgbClr val="FFFF00"/>
              </a:highlight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F36EC-5569-154F-A283-D4ACD47D49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6960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highlight>
                <a:srgbClr val="FFFF00"/>
              </a:highlight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F36EC-5569-154F-A283-D4ACD47D49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8890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CB6F3B-A2B7-4D49-8D42-EBFBF4731C5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502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6F462A-673A-074C-B04C-C9AF4FAD3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9856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CB6F3B-A2B7-4D49-8D42-EBFBF4731C5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3908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CB6F3B-A2B7-4D49-8D42-EBFBF4731C5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4517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CB6F3B-A2B7-4D49-8D42-EBFBF4731C5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556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CB6F3B-A2B7-4D49-8D42-EBFBF4731C5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473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CB6F3B-A2B7-4D49-8D42-EBFBF4731C5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9683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CB6F3B-A2B7-4D49-8D42-EBFBF4731C5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187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CB6F3B-A2B7-4D49-8D42-EBFBF4731C5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1811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6F462A-673A-074C-B04C-C9AF4FAD3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4968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CB6F3B-A2B7-4D49-8D42-EBFBF4731C5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2248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B6F3B-A2B7-4D49-8D42-EBFBF4731C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47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E5B8F-8C24-DD4C-B2FC-B3B1515FA2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0C052A-A91C-7F41-B1A8-9211F42B06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CDD05E-BB89-D64F-8CFA-729396A5D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ACBEE-E8B3-1E4D-B475-1CFC7522D104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E8A60D-2115-BE41-8697-1E57615A4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20F5B1-55D7-E349-9F4D-C4203060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A2F88-9D8C-FA4C-9F15-9A3A33EEB9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20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A52F3-7AA5-C446-A547-F06FD1857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833EC6-6C06-394A-9469-97558EFF2A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32FFB-239E-F840-A2DE-B9814CFDA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ACBEE-E8B3-1E4D-B475-1CFC7522D104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FA43B2-81D9-DB40-860A-637AF6F80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6B90C5-D276-8D47-B87C-CC649EFF9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A2F88-9D8C-FA4C-9F15-9A3A33EEB9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199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577E4D-2445-1141-A70E-BAB5B3F0BC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C75DD4-1320-7C4E-926E-A4AD8CBDDA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4E1242-4530-164F-92B6-EC471B26A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ACBEE-E8B3-1E4D-B475-1CFC7522D104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CF0E54-080C-1041-BAAB-7A2990E21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2DB185-CCA6-9A47-AA8B-C533A9387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A2F88-9D8C-FA4C-9F15-9A3A33EEB9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8216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con&#10;&#10;Description automatically generated with medium confidence">
            <a:extLst>
              <a:ext uri="{FF2B5EF4-FFF2-40B4-BE49-F238E27FC236}">
                <a16:creationId xmlns:a16="http://schemas.microsoft.com/office/drawing/2014/main" id="{A18627C0-8ACF-DC49-932D-F6D9716D20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0329" y="0"/>
            <a:ext cx="2152919" cy="1121547"/>
          </a:xfrm>
          <a:prstGeom prst="rect">
            <a:avLst/>
          </a:prstGeom>
        </p:spPr>
      </p:pic>
      <p:pic>
        <p:nvPicPr>
          <p:cNvPr id="4" name="Picture 3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1DFE4EC3-1AC2-4542-A473-31B122EAB9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990" y="5756962"/>
            <a:ext cx="1968498" cy="96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7220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8F963E9-1BBB-FF47-AE11-861192D0E5A0}"/>
              </a:ext>
            </a:extLst>
          </p:cNvPr>
          <p:cNvSpPr/>
          <p:nvPr userDrawn="1"/>
        </p:nvSpPr>
        <p:spPr>
          <a:xfrm>
            <a:off x="0" y="0"/>
            <a:ext cx="12192000" cy="13012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C391D5-741F-AE4A-BFBA-3FC7F333F9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9078" y="6111706"/>
            <a:ext cx="1608992" cy="412794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94949A98-02EE-314C-B5FE-1DF0401AB7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6999" y="88560"/>
            <a:ext cx="2148960" cy="111948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6872B4E-078F-BF41-960F-8335A24B0936}"/>
              </a:ext>
            </a:extLst>
          </p:cNvPr>
          <p:cNvSpPr/>
          <p:nvPr userDrawn="1"/>
        </p:nvSpPr>
        <p:spPr>
          <a:xfrm>
            <a:off x="0" y="1227921"/>
            <a:ext cx="12192000" cy="908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FFFFFF"/>
              </a:solidFill>
              <a:latin typeface="Arial" panose="020B060402020202020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A02718D-42ED-7E4D-AC74-A2D6FB7978EE}"/>
              </a:ext>
            </a:extLst>
          </p:cNvPr>
          <p:cNvGrpSpPr/>
          <p:nvPr userDrawn="1"/>
        </p:nvGrpSpPr>
        <p:grpSpPr>
          <a:xfrm>
            <a:off x="1744328" y="2463800"/>
            <a:ext cx="8517273" cy="4394200"/>
            <a:chOff x="1744328" y="2463800"/>
            <a:chExt cx="8517273" cy="43942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EDE56A0-F828-3746-8BC7-5DA5483EF3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44328" y="6365474"/>
              <a:ext cx="1022585" cy="492526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F7494BC-6B6D-D948-913B-09F3F414CF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29457" y="5693406"/>
              <a:ext cx="1022585" cy="492526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B0DFDCC-05C3-8B4C-9CA1-3DEA3D0A42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55200" y="2463800"/>
              <a:ext cx="406401" cy="21590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71B9C22-6C91-A14E-932F-EE0AE502B43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91600" y="2819400"/>
              <a:ext cx="600530" cy="34290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7C0EB46-EE73-9940-8DF4-3B208E11850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93140" y="3260454"/>
              <a:ext cx="600530" cy="34290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0739AE1-1A81-CD4B-A732-F632A5CB3C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04152" y="3746091"/>
              <a:ext cx="692502" cy="368974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83652E4-9778-194E-8F3B-9D77FC90CA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47760" y="4337662"/>
              <a:ext cx="692502" cy="368974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856652A-FEAD-F742-BBFB-FC3B3DEA2D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16327" y="4920533"/>
              <a:ext cx="1022585" cy="492526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4B31BCAD-44B0-8E49-B794-164F04E4E1C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25" y="5796584"/>
            <a:ext cx="2570205" cy="96382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CA3E052-A90A-E946-A940-FE13F78D7489}"/>
              </a:ext>
            </a:extLst>
          </p:cNvPr>
          <p:cNvSpPr/>
          <p:nvPr userDrawn="1"/>
        </p:nvSpPr>
        <p:spPr>
          <a:xfrm>
            <a:off x="0" y="1318810"/>
            <a:ext cx="12192000" cy="55391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3E490FA-3BEF-574B-816B-583B0F04DB1E}"/>
              </a:ext>
            </a:extLst>
          </p:cNvPr>
          <p:cNvSpPr/>
          <p:nvPr userDrawn="1"/>
        </p:nvSpPr>
        <p:spPr>
          <a:xfrm>
            <a:off x="0" y="1227921"/>
            <a:ext cx="12192000" cy="90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24" name="Picture 23" descr="Icon&#10;&#10;Description automatically generated with medium confidence">
            <a:extLst>
              <a:ext uri="{FF2B5EF4-FFF2-40B4-BE49-F238E27FC236}">
                <a16:creationId xmlns:a16="http://schemas.microsoft.com/office/drawing/2014/main" id="{CA4BBFEE-A55D-214B-A678-809CC0BBDA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24" y="5753178"/>
            <a:ext cx="2013111" cy="99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2577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8F963E9-1BBB-FF47-AE11-861192D0E5A0}"/>
              </a:ext>
            </a:extLst>
          </p:cNvPr>
          <p:cNvSpPr/>
          <p:nvPr userDrawn="1"/>
        </p:nvSpPr>
        <p:spPr>
          <a:xfrm>
            <a:off x="0" y="0"/>
            <a:ext cx="12192000" cy="130126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94949A98-02EE-314C-B5FE-1DF0401AB7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6999" y="88560"/>
            <a:ext cx="2148960" cy="111948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6872B4E-078F-BF41-960F-8335A24B0936}"/>
              </a:ext>
            </a:extLst>
          </p:cNvPr>
          <p:cNvSpPr/>
          <p:nvPr userDrawn="1"/>
        </p:nvSpPr>
        <p:spPr>
          <a:xfrm>
            <a:off x="0" y="1227921"/>
            <a:ext cx="12192000" cy="908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FFFFFF"/>
              </a:solidFill>
              <a:latin typeface="Arial" panose="020B060402020202020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A02718D-42ED-7E4D-AC74-A2D6FB7978EE}"/>
              </a:ext>
            </a:extLst>
          </p:cNvPr>
          <p:cNvGrpSpPr/>
          <p:nvPr userDrawn="1"/>
        </p:nvGrpSpPr>
        <p:grpSpPr>
          <a:xfrm>
            <a:off x="1744328" y="2463800"/>
            <a:ext cx="8517273" cy="4394200"/>
            <a:chOff x="1744328" y="2463800"/>
            <a:chExt cx="8517273" cy="43942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EDE56A0-F828-3746-8BC7-5DA5483EF3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44328" y="6365474"/>
              <a:ext cx="1022585" cy="492526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F7494BC-6B6D-D948-913B-09F3F414CF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29457" y="5693406"/>
              <a:ext cx="1022585" cy="492526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B0DFDCC-05C3-8B4C-9CA1-3DEA3D0A42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55200" y="2463800"/>
              <a:ext cx="406401" cy="21590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71B9C22-6C91-A14E-932F-EE0AE502B43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91600" y="2819400"/>
              <a:ext cx="600530" cy="34290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7C0EB46-EE73-9940-8DF4-3B208E11850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93140" y="3260454"/>
              <a:ext cx="600530" cy="34290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0739AE1-1A81-CD4B-A732-F632A5CB3C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04152" y="3746091"/>
              <a:ext cx="692502" cy="368974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83652E4-9778-194E-8F3B-9D77FC90CA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47760" y="4337662"/>
              <a:ext cx="692502" cy="368974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856652A-FEAD-F742-BBFB-FC3B3DEA2D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16327" y="4920533"/>
              <a:ext cx="1022585" cy="492526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3D1BF7FA-1C6D-F948-B53B-E87778DD0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8173" y="5704018"/>
            <a:ext cx="1968498" cy="96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1793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778DBD-40EA-E546-82B2-E502490E8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EA5B4-66D2-B145-B2F1-E912133DA34A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EB9553-A1A9-7C49-A949-740034DDCD2B}"/>
              </a:ext>
            </a:extLst>
          </p:cNvPr>
          <p:cNvSpPr/>
          <p:nvPr userDrawn="1"/>
        </p:nvSpPr>
        <p:spPr>
          <a:xfrm>
            <a:off x="0" y="0"/>
            <a:ext cx="3581400" cy="6858000"/>
          </a:xfrm>
          <a:prstGeom prst="rect">
            <a:avLst/>
          </a:prstGeom>
          <a:solidFill>
            <a:srgbClr val="00A7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9477F8-3212-EB48-AC82-3DE1453BF0FE}"/>
              </a:ext>
            </a:extLst>
          </p:cNvPr>
          <p:cNvSpPr/>
          <p:nvPr userDrawn="1"/>
        </p:nvSpPr>
        <p:spPr>
          <a:xfrm rot="5400000">
            <a:off x="176782" y="3383556"/>
            <a:ext cx="6858000" cy="908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10" name="Picture 9" descr="Icon&#10;&#10;Description automatically generated with medium confidence">
            <a:extLst>
              <a:ext uri="{FF2B5EF4-FFF2-40B4-BE49-F238E27FC236}">
                <a16:creationId xmlns:a16="http://schemas.microsoft.com/office/drawing/2014/main" id="{5373359A-34EB-434D-A741-FB7C7C46B1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0329" y="39605"/>
            <a:ext cx="2152919" cy="1121547"/>
          </a:xfrm>
          <a:prstGeom prst="rect">
            <a:avLst/>
          </a:prstGeom>
        </p:spPr>
      </p:pic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id="{E533847A-9DED-B448-8D86-2441C766A3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24" y="5753178"/>
            <a:ext cx="2013111" cy="99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2587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778DBD-40EA-E546-82B2-E502490E8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EA5B4-66D2-B145-B2F1-E912133DA34A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EB9553-A1A9-7C49-A949-740034DDCD2B}"/>
              </a:ext>
            </a:extLst>
          </p:cNvPr>
          <p:cNvSpPr/>
          <p:nvPr userDrawn="1"/>
        </p:nvSpPr>
        <p:spPr>
          <a:xfrm>
            <a:off x="0" y="0"/>
            <a:ext cx="4443046" cy="6858000"/>
          </a:xfrm>
          <a:prstGeom prst="rect">
            <a:avLst/>
          </a:prstGeom>
          <a:solidFill>
            <a:srgbClr val="00A7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9477F8-3212-EB48-AC82-3DE1453BF0FE}"/>
              </a:ext>
            </a:extLst>
          </p:cNvPr>
          <p:cNvSpPr/>
          <p:nvPr userDrawn="1"/>
        </p:nvSpPr>
        <p:spPr>
          <a:xfrm rot="5400000">
            <a:off x="988479" y="3383554"/>
            <a:ext cx="6858000" cy="908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10" name="Picture 9" descr="Icon&#10;&#10;Description automatically generated with medium confidence">
            <a:extLst>
              <a:ext uri="{FF2B5EF4-FFF2-40B4-BE49-F238E27FC236}">
                <a16:creationId xmlns:a16="http://schemas.microsoft.com/office/drawing/2014/main" id="{5373359A-34EB-434D-A741-FB7C7C46B1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0329" y="39605"/>
            <a:ext cx="2152919" cy="1121547"/>
          </a:xfrm>
          <a:prstGeom prst="rect">
            <a:avLst/>
          </a:prstGeom>
        </p:spPr>
      </p:pic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id="{8080D577-B353-AA46-9B77-A291BED8EF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24" y="5753178"/>
            <a:ext cx="2013111" cy="99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945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8" descr="A picture containing station, platform, indoor, pulling&#10;&#10;Description automatically generated">
            <a:extLst>
              <a:ext uri="{FF2B5EF4-FFF2-40B4-BE49-F238E27FC236}">
                <a16:creationId xmlns:a16="http://schemas.microsoft.com/office/drawing/2014/main" id="{6E4A1B7E-DEB7-D042-951B-342AB1495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17999C4-0B75-B744-AE41-4830A619D8E9}"/>
              </a:ext>
            </a:extLst>
          </p:cNvPr>
          <p:cNvSpPr/>
          <p:nvPr userDrawn="1"/>
        </p:nvSpPr>
        <p:spPr>
          <a:xfrm rot="16200000">
            <a:off x="-3232638" y="3232637"/>
            <a:ext cx="6858002" cy="39272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29423F-F4C6-814D-A61D-22F70E2B2355}"/>
              </a:ext>
            </a:extLst>
          </p:cNvPr>
          <p:cNvSpPr/>
          <p:nvPr userDrawn="1"/>
        </p:nvSpPr>
        <p:spPr>
          <a:xfrm rot="5400000">
            <a:off x="-2990831" y="3383555"/>
            <a:ext cx="6858000" cy="908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FFFFFF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92278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3018975-FE08-7B42-9FEF-86B8A9D68769}"/>
              </a:ext>
            </a:extLst>
          </p:cNvPr>
          <p:cNvSpPr/>
          <p:nvPr userDrawn="1"/>
        </p:nvSpPr>
        <p:spPr>
          <a:xfrm rot="16200000">
            <a:off x="-3232638" y="3232637"/>
            <a:ext cx="6858002" cy="39272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7" name="Picture 6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EB6FC68B-4B91-8241-900D-D635EDEBFD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529" y="5747023"/>
            <a:ext cx="1968498" cy="96382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C6ADDF5-5A7F-724C-B7D5-63ADEEC0F072}"/>
              </a:ext>
            </a:extLst>
          </p:cNvPr>
          <p:cNvSpPr/>
          <p:nvPr userDrawn="1"/>
        </p:nvSpPr>
        <p:spPr>
          <a:xfrm rot="5400000">
            <a:off x="-2990831" y="3383555"/>
            <a:ext cx="6858000" cy="908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10" name="Picture 9" descr="Icon&#10;&#10;Description automatically generated with medium confidence">
            <a:extLst>
              <a:ext uri="{FF2B5EF4-FFF2-40B4-BE49-F238E27FC236}">
                <a16:creationId xmlns:a16="http://schemas.microsoft.com/office/drawing/2014/main" id="{05464E77-F2EC-5D48-8659-08148BC71E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0329" y="39605"/>
            <a:ext cx="2152919" cy="112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949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70A37F-3D04-1C4E-A480-560BFD9EB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EA5B4-66D2-B145-B2F1-E912133DA34A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9D4A10-B8FA-7347-9401-060349A2D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E96102-54BC-E044-9142-2078C1DC2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E7EB-849A-0A45-BF7B-40D295BCE8F1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picture containing indoor, building, platform, train&#10;&#10;Description automatically generated">
            <a:extLst>
              <a:ext uri="{FF2B5EF4-FFF2-40B4-BE49-F238E27FC236}">
                <a16:creationId xmlns:a16="http://schemas.microsoft.com/office/drawing/2014/main" id="{5C3503EB-9A5F-5441-A265-899AF039B6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00D44B3-D0B5-1840-9504-D8684CAFF3BD}"/>
              </a:ext>
            </a:extLst>
          </p:cNvPr>
          <p:cNvSpPr/>
          <p:nvPr userDrawn="1"/>
        </p:nvSpPr>
        <p:spPr>
          <a:xfrm rot="16200000">
            <a:off x="-3232638" y="3232637"/>
            <a:ext cx="6858002" cy="39272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8D1F63-2405-354A-9C8E-BB995B7EC14B}"/>
              </a:ext>
            </a:extLst>
          </p:cNvPr>
          <p:cNvSpPr/>
          <p:nvPr userDrawn="1"/>
        </p:nvSpPr>
        <p:spPr>
          <a:xfrm rot="5400000">
            <a:off x="-2990831" y="3383555"/>
            <a:ext cx="6858000" cy="908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FFFFFF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43553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15FEF-663B-8146-AF7F-C4053F231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32477-13D1-2A47-896F-B07C79BB2E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88FEBA-CE82-3043-A506-42906ADCF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ACBEE-E8B3-1E4D-B475-1CFC7522D104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57D-6D48-3F4C-B4DB-49DB7D150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29629-E490-2C44-97AD-F0F61EE1B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A2F88-9D8C-FA4C-9F15-9A3A33EEB9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1241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5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BE082A39-AED9-504E-A3C6-57DAC6D1D2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E74C14A-6BE3-1644-9374-A8BD3C4FFCF6}"/>
              </a:ext>
            </a:extLst>
          </p:cNvPr>
          <p:cNvSpPr/>
          <p:nvPr userDrawn="1"/>
        </p:nvSpPr>
        <p:spPr>
          <a:xfrm rot="16200000">
            <a:off x="-3232638" y="3232637"/>
            <a:ext cx="6858002" cy="39272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EC7DD0-5A25-6F4D-BBDE-F6A4463DC892}"/>
              </a:ext>
            </a:extLst>
          </p:cNvPr>
          <p:cNvSpPr/>
          <p:nvPr userDrawn="1"/>
        </p:nvSpPr>
        <p:spPr>
          <a:xfrm rot="5400000">
            <a:off x="-2990831" y="3383555"/>
            <a:ext cx="6858000" cy="908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FFFFFF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9776438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solidFill>
          <a:srgbClr val="00A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292A4A-9418-8D46-A54A-D46BD34639C5}"/>
              </a:ext>
            </a:extLst>
          </p:cNvPr>
          <p:cNvSpPr/>
          <p:nvPr userDrawn="1"/>
        </p:nvSpPr>
        <p:spPr>
          <a:xfrm>
            <a:off x="-1" y="0"/>
            <a:ext cx="750236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9DC0EE06-95AE-B242-AD15-94054C5E00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6999" y="88560"/>
            <a:ext cx="2148960" cy="111948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B911CF6-68DE-D54A-AB33-4FD51539B9BC}"/>
              </a:ext>
            </a:extLst>
          </p:cNvPr>
          <p:cNvSpPr/>
          <p:nvPr userDrawn="1"/>
        </p:nvSpPr>
        <p:spPr>
          <a:xfrm rot="5400000">
            <a:off x="4118808" y="3383555"/>
            <a:ext cx="6858000" cy="908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8" name="Picture 7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54998EB3-D525-4A45-9A45-AC2D2386E5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8172" y="5756962"/>
            <a:ext cx="1968498" cy="96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9254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C99E8-8722-C74F-A2B2-A22EFB9CE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426B0F-8560-EE47-9B21-0E309380AA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DDFF9D-F4CB-1A42-832E-79237E63CF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C03A17-C9E1-724A-8ADB-A9BA6C404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EA5B4-66D2-B145-B2F1-E912133DA34A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ADC60A-FB26-784B-8C48-C6886B8DB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FE7F7B-FB68-C942-97D3-2FC6CCB5A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E7EB-849A-0A45-BF7B-40D295BCE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7655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2129B-48DF-044F-BEFF-CCF2B21CA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E594CB-3983-194A-B128-5F9BFDA82D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B72876-4167-8C46-BFA2-22E3F3BB46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47E085-EDA9-354E-90AD-39DB8CDB3C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A0EB52-BE2D-7146-86C6-03D8E7AD6E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067873-D674-1449-8A89-8F9F36216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EA5B4-66D2-B145-B2F1-E912133DA34A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CE60E7-BB48-8942-91CA-435A7A0FB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FB078B-9BC4-6F47-823D-3B2E99A8C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E7EB-849A-0A45-BF7B-40D295BCE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6824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39FDE-63DF-2F4B-AAE1-C02F12B85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C7DCD6-E076-AD43-8415-47FD07F6C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EA5B4-66D2-B145-B2F1-E912133DA34A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145542-ED42-5349-80A3-8EA4DE2C4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AF57C9-00A5-3748-B137-FEB5152C1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E7EB-849A-0A45-BF7B-40D295BCE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4689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7BB55-5211-2941-9893-2E2805B6D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229734-017C-064C-A0D3-61C64C421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AC06C2-E506-FE4C-908F-855ABF9148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76F040-4B17-504F-A50B-2688A5BC2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EA5B4-66D2-B145-B2F1-E912133DA34A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06EAC7-452C-9040-A478-F2BF335CE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785BFB-3ACF-8B45-8D7E-675062C3C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E7EB-849A-0A45-BF7B-40D295BCE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0559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ADDC4-06E1-D74B-A996-C7CB63FCA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B41874-8D90-7342-BF98-A697D5DBE2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E183A4-803A-8441-B7A0-0E593D92D1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DBE0EB-6C7A-0D41-A797-DA1B0D778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EA5B4-66D2-B145-B2F1-E912133DA34A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C1D3A8-6475-4B4E-A4B5-6A782D490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33DC14-3C4F-8541-98F0-B582814A9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E7EB-849A-0A45-BF7B-40D295BCE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6463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42A77-221F-DF41-9A72-F6F96C18C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01BFBE-557C-E44E-A6F5-D0D6BA2140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3C8282-40A8-164F-B013-7697A7D6B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EA5B4-66D2-B145-B2F1-E912133DA34A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35A9F0-BFFA-0D42-A274-0FE360C6F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29058-24A1-564F-BE5B-4462F2864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E7EB-849A-0A45-BF7B-40D295BCE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6185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13DA67-4AAA-ED40-9687-61266E050E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BB38C9-1950-A644-AA67-0D6062F0C9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EEEDB0-548B-8B4F-B5ED-1FFA3032B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EA5B4-66D2-B145-B2F1-E912133DA34A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56160E-1147-B94E-9F19-CC3193293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B1CC2F-F6A4-634E-8232-1F8801B5E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E7EB-849A-0A45-BF7B-40D295BCE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7739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15FEF-663B-8146-AF7F-C4053F231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32477-13D1-2A47-896F-B07C79BB2E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88FEBA-CE82-3043-A506-42906ADCF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ACBEE-E8B3-1E4D-B475-1CFC7522D104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57D-6D48-3F4C-B4DB-49DB7D150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29629-E490-2C44-97AD-F0F61EE1B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A2F88-9D8C-FA4C-9F15-9A3A33EEB9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93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AD4BF-78C2-8948-BD55-087C35446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742DBA-48BB-E747-AAA6-678F61E927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BF7F66-A998-4A4D-BF49-F2F3C739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ACBEE-E8B3-1E4D-B475-1CFC7522D104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3AEDF3-EA3D-364B-B221-039F659C3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FE9AA3-1A11-5F4E-A168-C31537D58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A2F88-9D8C-FA4C-9F15-9A3A33EEB9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7960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778DBD-40EA-E546-82B2-E502490E8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EA5B4-66D2-B145-B2F1-E912133DA34A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EB9553-A1A9-7C49-A949-740034DDCD2B}"/>
              </a:ext>
            </a:extLst>
          </p:cNvPr>
          <p:cNvSpPr/>
          <p:nvPr userDrawn="1"/>
        </p:nvSpPr>
        <p:spPr>
          <a:xfrm>
            <a:off x="0" y="0"/>
            <a:ext cx="3581400" cy="6858000"/>
          </a:xfrm>
          <a:prstGeom prst="rect">
            <a:avLst/>
          </a:prstGeom>
          <a:solidFill>
            <a:srgbClr val="00A7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9477F8-3212-EB48-AC82-3DE1453BF0FE}"/>
              </a:ext>
            </a:extLst>
          </p:cNvPr>
          <p:cNvSpPr/>
          <p:nvPr userDrawn="1"/>
        </p:nvSpPr>
        <p:spPr>
          <a:xfrm rot="5400000">
            <a:off x="176782" y="3383556"/>
            <a:ext cx="6858000" cy="908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9" name="Picture 8" descr="Icon&#10;&#10;Description automatically generated with medium confidence">
            <a:extLst>
              <a:ext uri="{FF2B5EF4-FFF2-40B4-BE49-F238E27FC236}">
                <a16:creationId xmlns:a16="http://schemas.microsoft.com/office/drawing/2014/main" id="{78ABB5BD-3A33-3F47-84E1-35D7B62957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24" y="5753178"/>
            <a:ext cx="2013111" cy="991630"/>
          </a:xfrm>
          <a:prstGeom prst="rect">
            <a:avLst/>
          </a:prstGeom>
        </p:spPr>
      </p:pic>
      <p:pic>
        <p:nvPicPr>
          <p:cNvPr id="10" name="Picture 9" descr="Icon&#10;&#10;Description automatically generated with medium confidence">
            <a:extLst>
              <a:ext uri="{FF2B5EF4-FFF2-40B4-BE49-F238E27FC236}">
                <a16:creationId xmlns:a16="http://schemas.microsoft.com/office/drawing/2014/main" id="{5373359A-34EB-434D-A741-FB7C7C46B1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0329" y="39605"/>
            <a:ext cx="2152919" cy="112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8203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8" descr="A picture containing station, platform, indoor, pulling&#10;&#10;Description automatically generated">
            <a:extLst>
              <a:ext uri="{FF2B5EF4-FFF2-40B4-BE49-F238E27FC236}">
                <a16:creationId xmlns:a16="http://schemas.microsoft.com/office/drawing/2014/main" id="{6E4A1B7E-DEB7-D042-951B-342AB1495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17999C4-0B75-B744-AE41-4830A619D8E9}"/>
              </a:ext>
            </a:extLst>
          </p:cNvPr>
          <p:cNvSpPr/>
          <p:nvPr userDrawn="1"/>
        </p:nvSpPr>
        <p:spPr>
          <a:xfrm rot="16200000">
            <a:off x="-3232638" y="3232637"/>
            <a:ext cx="6858002" cy="39272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29423F-F4C6-814D-A61D-22F70E2B2355}"/>
              </a:ext>
            </a:extLst>
          </p:cNvPr>
          <p:cNvSpPr/>
          <p:nvPr userDrawn="1"/>
        </p:nvSpPr>
        <p:spPr>
          <a:xfrm rot="5400000">
            <a:off x="-2990831" y="3383555"/>
            <a:ext cx="6858000" cy="908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FFFFFF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511895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3018975-FE08-7B42-9FEF-86B8A9D68769}"/>
              </a:ext>
            </a:extLst>
          </p:cNvPr>
          <p:cNvSpPr/>
          <p:nvPr userDrawn="1"/>
        </p:nvSpPr>
        <p:spPr>
          <a:xfrm rot="16200000">
            <a:off x="-3232638" y="3232637"/>
            <a:ext cx="6858002" cy="39272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7" name="Picture 6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EB6FC68B-4B91-8241-900D-D635EDEBFD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528" y="5747023"/>
            <a:ext cx="1958559" cy="96382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C6ADDF5-5A7F-724C-B7D5-63ADEEC0F072}"/>
              </a:ext>
            </a:extLst>
          </p:cNvPr>
          <p:cNvSpPr/>
          <p:nvPr userDrawn="1"/>
        </p:nvSpPr>
        <p:spPr>
          <a:xfrm rot="5400000">
            <a:off x="-2990831" y="3383555"/>
            <a:ext cx="6858000" cy="908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10" name="Picture 9" descr="Icon&#10;&#10;Description automatically generated with medium confidence">
            <a:extLst>
              <a:ext uri="{FF2B5EF4-FFF2-40B4-BE49-F238E27FC236}">
                <a16:creationId xmlns:a16="http://schemas.microsoft.com/office/drawing/2014/main" id="{05464E77-F2EC-5D48-8659-08148BC71E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0329" y="39605"/>
            <a:ext cx="2152919" cy="112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3353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70A37F-3D04-1C4E-A480-560BFD9EB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EA5B4-66D2-B145-B2F1-E912133DA34A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9D4A10-B8FA-7347-9401-060349A2D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E96102-54BC-E044-9142-2078C1DC2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E7EB-849A-0A45-BF7B-40D295BCE8F1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picture containing indoor, building, platform, train&#10;&#10;Description automatically generated">
            <a:extLst>
              <a:ext uri="{FF2B5EF4-FFF2-40B4-BE49-F238E27FC236}">
                <a16:creationId xmlns:a16="http://schemas.microsoft.com/office/drawing/2014/main" id="{5C3503EB-9A5F-5441-A265-899AF039B6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00D44B3-D0B5-1840-9504-D8684CAFF3BD}"/>
              </a:ext>
            </a:extLst>
          </p:cNvPr>
          <p:cNvSpPr/>
          <p:nvPr userDrawn="1"/>
        </p:nvSpPr>
        <p:spPr>
          <a:xfrm rot="16200000">
            <a:off x="-3232638" y="3232637"/>
            <a:ext cx="6858002" cy="39272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8D1F63-2405-354A-9C8E-BB995B7EC14B}"/>
              </a:ext>
            </a:extLst>
          </p:cNvPr>
          <p:cNvSpPr/>
          <p:nvPr userDrawn="1"/>
        </p:nvSpPr>
        <p:spPr>
          <a:xfrm rot="5400000">
            <a:off x="-2990831" y="3383555"/>
            <a:ext cx="6858000" cy="908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FFFFFF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943723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5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BE082A39-AED9-504E-A3C6-57DAC6D1D2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E74C14A-6BE3-1644-9374-A8BD3C4FFCF6}"/>
              </a:ext>
            </a:extLst>
          </p:cNvPr>
          <p:cNvSpPr/>
          <p:nvPr userDrawn="1"/>
        </p:nvSpPr>
        <p:spPr>
          <a:xfrm rot="16200000">
            <a:off x="-3232638" y="3232637"/>
            <a:ext cx="6858002" cy="39272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EC7DD0-5A25-6F4D-BBDE-F6A4463DC892}"/>
              </a:ext>
            </a:extLst>
          </p:cNvPr>
          <p:cNvSpPr/>
          <p:nvPr userDrawn="1"/>
        </p:nvSpPr>
        <p:spPr>
          <a:xfrm rot="5400000">
            <a:off x="-2990831" y="3383555"/>
            <a:ext cx="6858000" cy="908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FFFFFF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8758606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921AED-E1B1-1C42-9E2C-B2DEB1961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EA5B4-66D2-B145-B2F1-E912133DA34A}" type="datetimeFigureOut">
              <a:rPr lang="en-US" smtClean="0"/>
              <a:t>11/16/2023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EB79E4-9615-2E47-8D99-A2CAB6BE50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46321"/>
            <a:ext cx="3858322" cy="715064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0C6F2B-3753-6A4B-A2AE-C5169B137D59}"/>
              </a:ext>
            </a:extLst>
          </p:cNvPr>
          <p:cNvSpPr/>
          <p:nvPr userDrawn="1"/>
        </p:nvSpPr>
        <p:spPr>
          <a:xfrm>
            <a:off x="-1561131" y="0"/>
            <a:ext cx="9395792" cy="9144000"/>
          </a:xfrm>
          <a:prstGeom prst="rect">
            <a:avLst/>
          </a:prstGeom>
          <a:gradFill flip="none" rotWithShape="1">
            <a:gsLst>
              <a:gs pos="67000">
                <a:srgbClr val="FFFFFF">
                  <a:alpha val="43430"/>
                </a:srgbClr>
              </a:gs>
              <a:gs pos="83000">
                <a:srgbClr val="FFFFFF">
                  <a:alpha val="0"/>
                </a:srgbClr>
              </a:gs>
              <a:gs pos="61000">
                <a:srgbClr val="FFFFFF">
                  <a:alpha val="62602"/>
                </a:srgbClr>
              </a:gs>
              <a:gs pos="61000">
                <a:srgbClr val="FFFFFF"/>
              </a:gs>
              <a:gs pos="51000">
                <a:srgbClr val="FFFFFF">
                  <a:alpha val="84172"/>
                </a:srgbClr>
              </a:gs>
              <a:gs pos="43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5817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C99E8-8722-C74F-A2B2-A22EFB9CE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426B0F-8560-EE47-9B21-0E309380AA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DDFF9D-F4CB-1A42-832E-79237E63CF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C03A17-C9E1-724A-8ADB-A9BA6C404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EA5B4-66D2-B145-B2F1-E912133DA34A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ADC60A-FB26-784B-8C48-C6886B8DB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FE7F7B-FB68-C942-97D3-2FC6CCB5A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E7EB-849A-0A45-BF7B-40D295BCE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0086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2129B-48DF-044F-BEFF-CCF2B21CA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E594CB-3983-194A-B128-5F9BFDA82D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B72876-4167-8C46-BFA2-22E3F3BB46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47E085-EDA9-354E-90AD-39DB8CDB3C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A0EB52-BE2D-7146-86C6-03D8E7AD6E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067873-D674-1449-8A89-8F9F36216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EA5B4-66D2-B145-B2F1-E912133DA34A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CE60E7-BB48-8942-91CA-435A7A0FB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FB078B-9BC4-6F47-823D-3B2E99A8C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E7EB-849A-0A45-BF7B-40D295BCE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5991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39FDE-63DF-2F4B-AAE1-C02F12B85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C7DCD6-E076-AD43-8415-47FD07F6C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EA5B4-66D2-B145-B2F1-E912133DA34A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145542-ED42-5349-80A3-8EA4DE2C4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AF57C9-00A5-3748-B137-FEB5152C1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E7EB-849A-0A45-BF7B-40D295BCE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8128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7BB55-5211-2941-9893-2E2805B6D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229734-017C-064C-A0D3-61C64C421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AC06C2-E506-FE4C-908F-855ABF9148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76F040-4B17-504F-A50B-2688A5BC2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EA5B4-66D2-B145-B2F1-E912133DA34A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06EAC7-452C-9040-A478-F2BF335CE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785BFB-3ACF-8B45-8D7E-675062C3C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E7EB-849A-0A45-BF7B-40D295BCE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966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BB60F-3D77-8641-8994-15C2CDD2F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B891B-A6AF-2849-B283-039E8616E7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B1A564-4B98-BE45-BCEA-EC1BCBCBCB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4ECEC1-1406-604B-937D-5B37BD3CF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ACBEE-E8B3-1E4D-B475-1CFC7522D104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276B6C-EEF1-1B4D-8D2E-4CE005247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A207C3-06E3-4045-8C68-B0651E6CC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A2F88-9D8C-FA4C-9F15-9A3A33EEB9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2427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ADDC4-06E1-D74B-A996-C7CB63FCA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B41874-8D90-7342-BF98-A697D5DBE2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E183A4-803A-8441-B7A0-0E593D92D1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DBE0EB-6C7A-0D41-A797-DA1B0D778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EA5B4-66D2-B145-B2F1-E912133DA34A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C1D3A8-6475-4B4E-A4B5-6A782D490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33DC14-3C4F-8541-98F0-B582814A9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E7EB-849A-0A45-BF7B-40D295BCE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5964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42A77-221F-DF41-9A72-F6F96C18C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01BFBE-557C-E44E-A6F5-D0D6BA2140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3C8282-40A8-164F-B013-7697A7D6B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EA5B4-66D2-B145-B2F1-E912133DA34A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35A9F0-BFFA-0D42-A274-0FE360C6F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29058-24A1-564F-BE5B-4462F2864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E7EB-849A-0A45-BF7B-40D295BCE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469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13DA67-4AAA-ED40-9687-61266E050E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BB38C9-1950-A644-AA67-0D6062F0C9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EEEDB0-548B-8B4F-B5ED-1FFA3032B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EA5B4-66D2-B145-B2F1-E912133DA34A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56160E-1147-B94E-9F19-CC3193293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B1CC2F-F6A4-634E-8232-1F8801B5E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2E7EB-849A-0A45-BF7B-40D295BCE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089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62028-28B0-AE46-9CE6-41BAC0ACF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7A882B-1CDC-A44F-AB5B-6E16722821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E3F3C1-25F3-EB4B-855A-82BEC26305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CB283C-6440-E747-9D77-B40A897F6D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C007CA-C983-D544-AA34-4057366181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8DC027-9489-0F49-8EE0-60BF7F654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ACBEE-E8B3-1E4D-B475-1CFC7522D104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6E62B0-79C5-6E49-A66A-4328A5AD2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7EBADB-1F67-E347-9386-DBECBB2C5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A2F88-9D8C-FA4C-9F15-9A3A33EEB9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315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45D39-8450-B54B-B617-9B4705335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B0603C-4C4B-954F-9F90-0F830FBCA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ACBEE-E8B3-1E4D-B475-1CFC7522D104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E82277-EDEF-944F-B5C1-803D7A0D3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36C9FE-CD96-FC4A-A905-19960FD9F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A2F88-9D8C-FA4C-9F15-9A3A33EEB9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182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A622C1-CC8D-1C44-B93B-A96C6B91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ACBEE-E8B3-1E4D-B475-1CFC7522D104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F51EF7-31EC-4641-9406-949BD1841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5213E3-E585-2640-86FF-CCE819BBC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A2F88-9D8C-FA4C-9F15-9A3A33EEB9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752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234F0-2D75-7F43-A4EF-9687FF840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CA7B17-65EE-034F-AAAC-23A021D3FF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0A107A-B770-C843-A318-2B46215E3E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237166-6DA8-B643-BC88-0A01380A7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ACBEE-E8B3-1E4D-B475-1CFC7522D104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32962B-E158-3043-90DE-029BDDE16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5DD925-C029-2D4D-B26E-296201AD2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A2F88-9D8C-FA4C-9F15-9A3A33EEB9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495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CA6C5-765A-D24E-8E08-F9E6E69B1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2318E5-A7E4-B84E-A344-2D3E81F64D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8D56EB-1D9C-BD4B-8498-D401C28545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D8C0F0-28AD-104B-9FEF-694B177F0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ACBEE-E8B3-1E4D-B475-1CFC7522D104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446058-7C69-8141-B07B-C7F1EC88F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0EADEB-2589-964F-A3CE-DFE1273FA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A2F88-9D8C-FA4C-9F15-9A3A33EEB9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51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A9EB71-AF0F-1D42-A334-092CB5ACB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1FCD2A-6841-EA44-8450-D04FCC43A3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5CBD47-391B-5547-B7C8-B82AEE0956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ACBEE-E8B3-1E4D-B475-1CFC7522D104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7139B5-C8ED-5646-AEE4-4E5590CA3E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2C3B4A-35CD-E24A-B225-9124712989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A2F88-9D8C-FA4C-9F15-9A3A33EEB9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338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3C2E19-F585-E94C-B785-2BB9EB3F9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56BABA-CD5E-F247-B7E8-0F07C70401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33FB4-20F9-AC49-944D-F09A9C305C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CEA5B4-66D2-B145-B2F1-E912133DA34A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BDDB68-B89F-0243-B8F5-FB24F8FBC6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28585C-B083-654B-B4BA-317AAD7608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2E7EB-849A-0A45-BF7B-40D295BCE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246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5" r:id="rId9"/>
    <p:sldLayoutId id="2147483686" r:id="rId10"/>
    <p:sldLayoutId id="2147483691" r:id="rId11"/>
    <p:sldLayoutId id="2147483692" r:id="rId12"/>
    <p:sldLayoutId id="2147483693" r:id="rId13"/>
    <p:sldLayoutId id="2147483695" r:id="rId14"/>
    <p:sldLayoutId id="2147483696" r:id="rId15"/>
    <p:sldLayoutId id="2147483697" r:id="rId16"/>
    <p:sldLayoutId id="2147483698" r:id="rId17"/>
    <p:sldLayoutId id="2147483700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3C2E19-F585-E94C-B785-2BB9EB3F9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56BABA-CD5E-F247-B7E8-0F07C70401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33FB4-20F9-AC49-944D-F09A9C305C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CEA5B4-66D2-B145-B2F1-E912133DA34A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BDDB68-B89F-0243-B8F5-FB24F8FBC6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28585C-B083-654B-B4BA-317AAD7608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2E7EB-849A-0A45-BF7B-40D295BCE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325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9" r:id="rId2"/>
    <p:sldLayoutId id="2147483710" r:id="rId3"/>
    <p:sldLayoutId id="2147483711" r:id="rId4"/>
    <p:sldLayoutId id="2147483715" r:id="rId5"/>
    <p:sldLayoutId id="2147483729" r:id="rId6"/>
    <p:sldLayoutId id="2147483720" r:id="rId7"/>
    <p:sldLayoutId id="2147483721" r:id="rId8"/>
    <p:sldLayoutId id="2147483722" r:id="rId9"/>
    <p:sldLayoutId id="2147483724" r:id="rId10"/>
    <p:sldLayoutId id="2147483725" r:id="rId11"/>
    <p:sldLayoutId id="2147483726" r:id="rId12"/>
    <p:sldLayoutId id="214748372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2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35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openxmlformats.org/officeDocument/2006/relationships/hyperlink" Target="https://my.matterport.com/show/?m=VKnM8AT4Pp7" TargetMode="External"/><Relationship Id="rId3" Type="http://schemas.openxmlformats.org/officeDocument/2006/relationships/hyperlink" Target="https://my.matterport.com/show/?m=bcvtaD7o22Z" TargetMode="External"/><Relationship Id="rId7" Type="http://schemas.openxmlformats.org/officeDocument/2006/relationships/hyperlink" Target="https://my.matterport.com/show/?m=Mu5783RefL3" TargetMode="External"/><Relationship Id="rId12" Type="http://schemas.openxmlformats.org/officeDocument/2006/relationships/image" Target="../media/image68.jpe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11" Type="http://schemas.openxmlformats.org/officeDocument/2006/relationships/hyperlink" Target="https://my.matterport.com/show/?m=PZcm3b2dyk2" TargetMode="External"/><Relationship Id="rId5" Type="http://schemas.openxmlformats.org/officeDocument/2006/relationships/hyperlink" Target="https://my.matterport.com/show/?m=DsLAHGQAY6E" TargetMode="External"/><Relationship Id="rId15" Type="http://schemas.openxmlformats.org/officeDocument/2006/relationships/image" Target="../media/image1.png"/><Relationship Id="rId10" Type="http://schemas.openxmlformats.org/officeDocument/2006/relationships/image" Target="../media/image67.jpeg"/><Relationship Id="rId4" Type="http://schemas.openxmlformats.org/officeDocument/2006/relationships/image" Target="../media/image64.jpeg"/><Relationship Id="rId9" Type="http://schemas.openxmlformats.org/officeDocument/2006/relationships/hyperlink" Target="https://my.matterport.com/show/?m=jtzJYaWzXox" TargetMode="External"/><Relationship Id="rId14" Type="http://schemas.openxmlformats.org/officeDocument/2006/relationships/image" Target="../media/image6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78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2.png"/><Relationship Id="rId7" Type="http://schemas.openxmlformats.org/officeDocument/2006/relationships/image" Target="../media/image8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Relationship Id="rId9" Type="http://schemas.openxmlformats.org/officeDocument/2006/relationships/hyperlink" Target="http://commons.wikimedia.org/wiki/file:smiley_face.jpg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7.tiff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9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11" Type="http://schemas.openxmlformats.org/officeDocument/2006/relationships/image" Target="../media/image2.png"/><Relationship Id="rId5" Type="http://schemas.openxmlformats.org/officeDocument/2006/relationships/image" Target="../media/image95.svg"/><Relationship Id="rId10" Type="http://schemas.openxmlformats.org/officeDocument/2006/relationships/image" Target="../media/image47.png"/><Relationship Id="rId4" Type="http://schemas.openxmlformats.org/officeDocument/2006/relationships/image" Target="../media/image94.png"/><Relationship Id="rId9" Type="http://schemas.openxmlformats.org/officeDocument/2006/relationships/image" Target="../media/image99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hyperlink" Target="http://www.acementorphilly.org/" TargetMode="External"/><Relationship Id="rId4" Type="http://schemas.openxmlformats.org/officeDocument/2006/relationships/image" Target="../media/image10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2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5" Type="http://schemas.openxmlformats.org/officeDocument/2006/relationships/image" Target="../media/image2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5A044D57-FFDF-4D4C-8D1A-34A97050FF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6999" y="65114"/>
            <a:ext cx="2148960" cy="111948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BC391D3-341C-E40B-72A1-BF13A702C07A}"/>
              </a:ext>
            </a:extLst>
          </p:cNvPr>
          <p:cNvGrpSpPr/>
          <p:nvPr/>
        </p:nvGrpSpPr>
        <p:grpSpPr>
          <a:xfrm>
            <a:off x="0" y="5080809"/>
            <a:ext cx="4250269" cy="1777191"/>
            <a:chOff x="330198" y="4419600"/>
            <a:chExt cx="3361269" cy="140546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408286C-4903-1B4F-AA07-012D84E18734}"/>
                </a:ext>
              </a:extLst>
            </p:cNvPr>
            <p:cNvSpPr/>
            <p:nvPr/>
          </p:nvSpPr>
          <p:spPr>
            <a:xfrm>
              <a:off x="330198" y="4419600"/>
              <a:ext cx="3361269" cy="14054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89D4BB8-44EA-4DC9-9FFE-00E40C8CD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214" b="1214"/>
            <a:stretch/>
          </p:blipFill>
          <p:spPr>
            <a:xfrm>
              <a:off x="417332" y="4529004"/>
              <a:ext cx="3172535" cy="11878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40615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1A15B15-63AD-9A4D-9BE9-603DF8A23D91}"/>
              </a:ext>
            </a:extLst>
          </p:cNvPr>
          <p:cNvSpPr txBox="1"/>
          <p:nvPr/>
        </p:nvSpPr>
        <p:spPr>
          <a:xfrm>
            <a:off x="331450" y="719821"/>
            <a:ext cx="3828081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Montserrat"/>
              </a:rPr>
              <a:t>And these Racks are lined up row after row in big, well-guarded, </a:t>
            </a:r>
            <a:endParaRPr lang="en-US">
              <a:solidFill>
                <a:schemeClr val="bg1"/>
              </a:solidFill>
              <a:latin typeface="Montserrat"/>
            </a:endParaRPr>
          </a:p>
          <a:p>
            <a:r>
              <a:rPr lang="en-US" sz="3200">
                <a:solidFill>
                  <a:schemeClr val="bg1"/>
                </a:solidFill>
                <a:latin typeface="Montserrat"/>
              </a:rPr>
              <a:t>air-conditioned buildings called…</a:t>
            </a:r>
            <a:endParaRPr lang="en-US">
              <a:solidFill>
                <a:schemeClr val="bg1"/>
              </a:solidFill>
              <a:latin typeface="Montserra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6AA0FD-9C7A-E045-9E67-A0FD54006A1B}"/>
              </a:ext>
            </a:extLst>
          </p:cNvPr>
          <p:cNvSpPr txBox="1"/>
          <p:nvPr/>
        </p:nvSpPr>
        <p:spPr>
          <a:xfrm>
            <a:off x="331450" y="4017443"/>
            <a:ext cx="791461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Montserrat SemiBold" pitchFamily="2" charset="77"/>
                <a:ea typeface="+mn-ea"/>
                <a:cs typeface="+mn-cs"/>
              </a:rPr>
              <a:t>DATA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>
                <a:latin typeface="Montserrat SemiBold" pitchFamily="2" charset="77"/>
              </a:rPr>
              <a:t>CENTERS</a:t>
            </a:r>
            <a:endParaRPr kumimoji="0" lang="en-US" sz="50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Montserrat SemiBold" pitchFamily="2" charset="77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AC31933-6B75-544F-A214-562284F88849}"/>
              </a:ext>
            </a:extLst>
          </p:cNvPr>
          <p:cNvGrpSpPr/>
          <p:nvPr/>
        </p:nvGrpSpPr>
        <p:grpSpPr>
          <a:xfrm>
            <a:off x="4868494" y="1002167"/>
            <a:ext cx="6755150" cy="4853665"/>
            <a:chOff x="3047494" y="1035957"/>
            <a:chExt cx="6172706" cy="4602843"/>
          </a:xfrm>
        </p:grpSpPr>
        <p:pic>
          <p:nvPicPr>
            <p:cNvPr id="15" name="Picture 14" descr="C:\Users\Reception\AppData\Local\Microsoft\Windows\Temporary Internet Files\Content.IE5\0T8LD822\storage[1].jpg">
              <a:extLst>
                <a:ext uri="{FF2B5EF4-FFF2-40B4-BE49-F238E27FC236}">
                  <a16:creationId xmlns:a16="http://schemas.microsoft.com/office/drawing/2014/main" id="{E4063522-1E1C-C742-BCEE-29BA251FA8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47494" y="2362200"/>
              <a:ext cx="1746776" cy="1752600"/>
            </a:xfrm>
            <a:prstGeom prst="rect">
              <a:avLst/>
            </a:prstGeom>
            <a:noFill/>
          </p:spPr>
        </p:pic>
        <p:pic>
          <p:nvPicPr>
            <p:cNvPr id="16" name="Picture 15" descr="C:\Users\Reception\AppData\Local\Microsoft\Windows\Temporary Internet Files\Content.IE5\0T8LD822\storage[1].jpg">
              <a:extLst>
                <a:ext uri="{FF2B5EF4-FFF2-40B4-BE49-F238E27FC236}">
                  <a16:creationId xmlns:a16="http://schemas.microsoft.com/office/drawing/2014/main" id="{BB6D97A4-0BED-6343-8FB6-1FF5307673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600" y="2201672"/>
              <a:ext cx="2057400" cy="2141728"/>
            </a:xfrm>
            <a:prstGeom prst="rect">
              <a:avLst/>
            </a:prstGeom>
            <a:noFill/>
          </p:spPr>
        </p:pic>
        <p:pic>
          <p:nvPicPr>
            <p:cNvPr id="17" name="Picture 14" descr="C:\Users\Reception\AppData\Local\Microsoft\Windows\Temporary Internet Files\Content.IE5\0T8LD822\storage[1].jpg">
              <a:extLst>
                <a:ext uri="{FF2B5EF4-FFF2-40B4-BE49-F238E27FC236}">
                  <a16:creationId xmlns:a16="http://schemas.microsoft.com/office/drawing/2014/main" id="{564AF6FB-D9FB-B34B-8FCD-79139F3D7E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694" y="1981200"/>
              <a:ext cx="2515106" cy="2599944"/>
            </a:xfrm>
            <a:prstGeom prst="rect">
              <a:avLst/>
            </a:prstGeom>
            <a:noFill/>
          </p:spPr>
        </p:pic>
        <p:pic>
          <p:nvPicPr>
            <p:cNvPr id="18" name="Picture 14" descr="C:\Users\Reception\AppData\Local\Microsoft\Windows\Temporary Internet Files\Content.IE5\0T8LD822\storage[1].jpg">
              <a:extLst>
                <a:ext uri="{FF2B5EF4-FFF2-40B4-BE49-F238E27FC236}">
                  <a16:creationId xmlns:a16="http://schemas.microsoft.com/office/drawing/2014/main" id="{A03239A3-5344-CF4C-9730-A63DC49A4E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0" y="1739900"/>
              <a:ext cx="3050278" cy="3136900"/>
            </a:xfrm>
            <a:prstGeom prst="rect">
              <a:avLst/>
            </a:prstGeom>
            <a:noFill/>
          </p:spPr>
        </p:pic>
        <p:pic>
          <p:nvPicPr>
            <p:cNvPr id="19" name="Picture 14" descr="C:\Users\Reception\AppData\Local\Microsoft\Windows\Temporary Internet Files\Content.IE5\0T8LD822\storage[1].jpg">
              <a:extLst>
                <a:ext uri="{FF2B5EF4-FFF2-40B4-BE49-F238E27FC236}">
                  <a16:creationId xmlns:a16="http://schemas.microsoft.com/office/drawing/2014/main" id="{70A91DEA-0C8C-784D-98C5-691565C39C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/>
            <a:stretch>
              <a:fillRect/>
            </a:stretch>
          </p:blipFill>
          <p:spPr bwMode="auto">
            <a:xfrm>
              <a:off x="4267200" y="1435100"/>
              <a:ext cx="3733800" cy="3822700"/>
            </a:xfrm>
            <a:prstGeom prst="rect">
              <a:avLst/>
            </a:prstGeom>
            <a:noFill/>
          </p:spPr>
        </p:pic>
        <p:pic>
          <p:nvPicPr>
            <p:cNvPr id="20" name="Picture 14" descr="C:\Users\Reception\AppData\Local\Microsoft\Windows\Temporary Internet Files\Content.IE5\0T8LD822\storage[1].jpg">
              <a:extLst>
                <a:ext uri="{FF2B5EF4-FFF2-40B4-BE49-F238E27FC236}">
                  <a16:creationId xmlns:a16="http://schemas.microsoft.com/office/drawing/2014/main" id="{3FEFF217-3975-094D-9AD2-EA2143FCC2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1035957"/>
              <a:ext cx="4419600" cy="4602843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4122750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F50113A-A7A2-544C-BF05-D147899F741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3" name="Picture 2" descr="A picture containing text, person, indoor, electronics&#10;&#10;Description automatically generated">
              <a:extLst>
                <a:ext uri="{FF2B5EF4-FFF2-40B4-BE49-F238E27FC236}">
                  <a16:creationId xmlns:a16="http://schemas.microsoft.com/office/drawing/2014/main" id="{0FC07EB9-CF1F-904B-BFDF-69FC77451E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21425" y="0"/>
              <a:ext cx="4222575" cy="514350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9F038A4-62D7-6441-B20C-F159F233A7B8}"/>
                </a:ext>
              </a:extLst>
            </p:cNvPr>
            <p:cNvSpPr/>
            <p:nvPr/>
          </p:nvSpPr>
          <p:spPr>
            <a:xfrm flipH="1">
              <a:off x="0" y="0"/>
              <a:ext cx="8476488" cy="5143500"/>
            </a:xfrm>
            <a:prstGeom prst="rect">
              <a:avLst/>
            </a:prstGeom>
            <a:gradFill flip="none" rotWithShape="1">
              <a:gsLst>
                <a:gs pos="70000">
                  <a:srgbClr val="FFFFFF">
                    <a:alpha val="48773"/>
                  </a:srgbClr>
                </a:gs>
                <a:gs pos="78000">
                  <a:srgbClr val="FFFFFF">
                    <a:alpha val="0"/>
                  </a:srgbClr>
                </a:gs>
                <a:gs pos="56000">
                  <a:srgbClr val="FFFFFF">
                    <a:alpha val="93000"/>
                  </a:srgbClr>
                </a:gs>
                <a:gs pos="58500">
                  <a:srgbClr val="FFFFFF"/>
                </a:gs>
                <a:gs pos="56000">
                  <a:srgbClr val="FFFFFF">
                    <a:alpha val="84773"/>
                  </a:srgbClr>
                </a:gs>
                <a:gs pos="65000">
                  <a:schemeClr val="bg1">
                    <a:alpha val="78086"/>
                  </a:schemeClr>
                </a:gs>
                <a:gs pos="51000">
                  <a:srgbClr val="FFFFFF"/>
                </a:gs>
                <a:gs pos="4300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C15CBFB9-60DE-5545-A6E1-0BE7EEFE51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6664" y="302901"/>
            <a:ext cx="741491" cy="741491"/>
          </a:xfrm>
          <a:prstGeom prst="rect">
            <a:avLst/>
          </a:prstGeom>
        </p:spPr>
      </p:pic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FF38A1B1-FFFD-B54B-AB6F-C986CBAB8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2413" y="262843"/>
            <a:ext cx="741435" cy="741435"/>
          </a:xfrm>
          <a:prstGeom prst="rect">
            <a:avLst/>
          </a:prstGeom>
        </p:spPr>
      </p:pic>
      <p:pic>
        <p:nvPicPr>
          <p:cNvPr id="17" name="Picture 1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EB5FD859-FA7D-7449-9A68-52ADCD0051D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5615" y="3719231"/>
            <a:ext cx="3190437" cy="27472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438DA04-FF47-DB4F-993D-3BCB3F042DF8}"/>
              </a:ext>
            </a:extLst>
          </p:cNvPr>
          <p:cNvGrpSpPr/>
          <p:nvPr/>
        </p:nvGrpSpPr>
        <p:grpSpPr>
          <a:xfrm>
            <a:off x="712378" y="2516282"/>
            <a:ext cx="1117614" cy="1093556"/>
            <a:chOff x="401263" y="2334489"/>
            <a:chExt cx="1117614" cy="109355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25CA375-0395-7C4D-9EB7-DE19D8A3D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8610" y="2334489"/>
              <a:ext cx="662920" cy="64046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9295E5-E701-2D40-8D56-998A5D4D0D37}"/>
                </a:ext>
              </a:extLst>
            </p:cNvPr>
            <p:cNvSpPr txBox="1"/>
            <p:nvPr/>
          </p:nvSpPr>
          <p:spPr>
            <a:xfrm>
              <a:off x="401263" y="2904825"/>
              <a:ext cx="11176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>
                  <a:latin typeface="Montserrat Medium" pitchFamily="2" charset="77"/>
                </a:rPr>
                <a:t>Higher</a:t>
              </a:r>
            </a:p>
            <a:p>
              <a:pPr algn="ctr"/>
              <a:r>
                <a:rPr lang="en-US" sz="1400">
                  <a:latin typeface="Montserrat Medium" pitchFamily="2" charset="77"/>
                </a:rPr>
                <a:t>Education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D3C52A8-E259-CF47-9611-DB72FE2CBE1C}"/>
              </a:ext>
            </a:extLst>
          </p:cNvPr>
          <p:cNvGrpSpPr/>
          <p:nvPr/>
        </p:nvGrpSpPr>
        <p:grpSpPr>
          <a:xfrm>
            <a:off x="3313492" y="2492807"/>
            <a:ext cx="1008609" cy="1165924"/>
            <a:chOff x="3306109" y="2427789"/>
            <a:chExt cx="1008609" cy="1165924"/>
          </a:xfrm>
        </p:grpSpPr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253A9069-A1CA-5245-B0E7-EF26CCAC9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93451" y="2427789"/>
              <a:ext cx="644769" cy="64476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8BA626-13C0-7B46-BB36-1FFD09889743}"/>
                </a:ext>
              </a:extLst>
            </p:cNvPr>
            <p:cNvSpPr txBox="1"/>
            <p:nvPr/>
          </p:nvSpPr>
          <p:spPr>
            <a:xfrm>
              <a:off x="3306109" y="3070493"/>
              <a:ext cx="100860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>
                  <a:latin typeface="Montserrat Medium" pitchFamily="2" charset="77"/>
                </a:rPr>
                <a:t>Financial</a:t>
              </a:r>
            </a:p>
            <a:p>
              <a:pPr algn="ctr"/>
              <a:r>
                <a:rPr lang="en-US" sz="1400">
                  <a:latin typeface="Montserrat Medium" pitchFamily="2" charset="77"/>
                </a:rPr>
                <a:t>Services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BEFC5EC-8656-C74B-9FF4-B33079BF1F26}"/>
              </a:ext>
            </a:extLst>
          </p:cNvPr>
          <p:cNvGrpSpPr/>
          <p:nvPr/>
        </p:nvGrpSpPr>
        <p:grpSpPr>
          <a:xfrm>
            <a:off x="4567898" y="1412473"/>
            <a:ext cx="1188147" cy="1014710"/>
            <a:chOff x="4613019" y="1208204"/>
            <a:chExt cx="1188147" cy="1014710"/>
          </a:xfrm>
        </p:grpSpPr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4D5C100A-8896-5B42-A791-888013892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00693" y="1208204"/>
              <a:ext cx="697523" cy="69752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76E6D71-33F8-924C-8BEC-02EF493E319F}"/>
                </a:ext>
              </a:extLst>
            </p:cNvPr>
            <p:cNvSpPr txBox="1"/>
            <p:nvPr/>
          </p:nvSpPr>
          <p:spPr>
            <a:xfrm>
              <a:off x="4613019" y="1915137"/>
              <a:ext cx="11881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>
                  <a:latin typeface="Montserrat Medium" pitchFamily="2" charset="77"/>
                </a:rPr>
                <a:t>Healthcare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4B6C47C-7F03-DA4D-BF0B-147C42EF167F}"/>
              </a:ext>
            </a:extLst>
          </p:cNvPr>
          <p:cNvGrpSpPr/>
          <p:nvPr/>
        </p:nvGrpSpPr>
        <p:grpSpPr>
          <a:xfrm>
            <a:off x="1228053" y="1481274"/>
            <a:ext cx="989374" cy="920635"/>
            <a:chOff x="1220026" y="1402235"/>
            <a:chExt cx="989374" cy="920635"/>
          </a:xfrm>
        </p:grpSpPr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DC3C0C37-D3E5-C24F-989C-3284AFD8F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36601" y="1402235"/>
              <a:ext cx="601737" cy="601737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2CC9D5E-ABF4-B543-B550-E918D0A2FADC}"/>
                </a:ext>
              </a:extLst>
            </p:cNvPr>
            <p:cNvSpPr txBox="1"/>
            <p:nvPr/>
          </p:nvSpPr>
          <p:spPr>
            <a:xfrm>
              <a:off x="1220026" y="2015093"/>
              <a:ext cx="9893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>
                  <a:latin typeface="Montserrat Medium" pitchFamily="2" charset="77"/>
                </a:rPr>
                <a:t>Oil &amp; Gas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606D88F-5DAD-0E41-9A4F-D09A4DE18AF6}"/>
              </a:ext>
            </a:extLst>
          </p:cNvPr>
          <p:cNvGrpSpPr/>
          <p:nvPr/>
        </p:nvGrpSpPr>
        <p:grpSpPr>
          <a:xfrm>
            <a:off x="2738925" y="1412473"/>
            <a:ext cx="1311578" cy="1007738"/>
            <a:chOff x="2753987" y="1300202"/>
            <a:chExt cx="1311578" cy="1007738"/>
          </a:xfrm>
        </p:grpSpPr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EB90BB0B-A974-4442-9A57-A6807ED1DC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80217" y="1300202"/>
              <a:ext cx="706086" cy="70608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0EA7AA2-5A1C-1748-8723-C879025278D2}"/>
                </a:ext>
              </a:extLst>
            </p:cNvPr>
            <p:cNvSpPr txBox="1"/>
            <p:nvPr/>
          </p:nvSpPr>
          <p:spPr>
            <a:xfrm>
              <a:off x="2753987" y="2000163"/>
              <a:ext cx="13115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>
                  <a:latin typeface="Montserrat Medium" pitchFamily="2" charset="77"/>
                </a:rPr>
                <a:t>Engineering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AB0702C-B85B-F34D-B40D-DE1B46749E91}"/>
              </a:ext>
            </a:extLst>
          </p:cNvPr>
          <p:cNvGrpSpPr/>
          <p:nvPr/>
        </p:nvGrpSpPr>
        <p:grpSpPr>
          <a:xfrm>
            <a:off x="2047934" y="2588941"/>
            <a:ext cx="930063" cy="1069790"/>
            <a:chOff x="1835599" y="2558559"/>
            <a:chExt cx="930063" cy="1069790"/>
          </a:xfrm>
        </p:grpSpPr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90C05343-594E-D643-92C3-602224807F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34818" y="2558559"/>
              <a:ext cx="566802" cy="566802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CAC246D-7C35-A64F-A836-19C2587D658B}"/>
                </a:ext>
              </a:extLst>
            </p:cNvPr>
            <p:cNvSpPr txBox="1"/>
            <p:nvPr/>
          </p:nvSpPr>
          <p:spPr>
            <a:xfrm>
              <a:off x="1835599" y="3105129"/>
              <a:ext cx="9300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>
                  <a:latin typeface="Montserrat Medium" pitchFamily="2" charset="77"/>
                </a:rPr>
                <a:t>Media &amp;</a:t>
              </a:r>
            </a:p>
            <a:p>
              <a:pPr algn="ctr"/>
              <a:r>
                <a:rPr lang="en-US" sz="1400">
                  <a:latin typeface="Montserrat Medium" pitchFamily="2" charset="77"/>
                </a:rPr>
                <a:t>Content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CCDB4D2-1018-2C43-9E03-188E51074D78}"/>
              </a:ext>
            </a:extLst>
          </p:cNvPr>
          <p:cNvGrpSpPr/>
          <p:nvPr/>
        </p:nvGrpSpPr>
        <p:grpSpPr>
          <a:xfrm>
            <a:off x="4621274" y="2571722"/>
            <a:ext cx="1510350" cy="1104875"/>
            <a:chOff x="4543560" y="2516282"/>
            <a:chExt cx="1510350" cy="1104875"/>
          </a:xfrm>
        </p:grpSpPr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437F4BD5-4FDF-0148-9763-F2F754EB4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86478" y="2516282"/>
              <a:ext cx="609079" cy="60907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59D0911-BD99-7B4D-A6EE-2660115E8A62}"/>
                </a:ext>
              </a:extLst>
            </p:cNvPr>
            <p:cNvSpPr txBox="1"/>
            <p:nvPr/>
          </p:nvSpPr>
          <p:spPr>
            <a:xfrm>
              <a:off x="4543560" y="3097937"/>
              <a:ext cx="15103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>
                  <a:latin typeface="Montserrat Medium" pitchFamily="2" charset="77"/>
                </a:rPr>
                <a:t>Government &amp;</a:t>
              </a:r>
            </a:p>
            <a:p>
              <a:pPr algn="ctr"/>
              <a:r>
                <a:rPr lang="en-US" sz="1400">
                  <a:latin typeface="Montserrat Medium" pitchFamily="2" charset="77"/>
                </a:rPr>
                <a:t>Public Sector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D973530F-8F64-D84C-9767-29B7EDA18DCD}"/>
              </a:ext>
            </a:extLst>
          </p:cNvPr>
          <p:cNvSpPr txBox="1"/>
          <p:nvPr/>
        </p:nvSpPr>
        <p:spPr>
          <a:xfrm>
            <a:off x="2160392" y="939298"/>
            <a:ext cx="9140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>
                <a:latin typeface="Montserrat Medium" pitchFamily="2" charset="77"/>
              </a:rPr>
              <a:t>Gaming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88C9638-E788-C342-9EA1-A70EC8EF8859}"/>
              </a:ext>
            </a:extLst>
          </p:cNvPr>
          <p:cNvSpPr txBox="1"/>
          <p:nvPr/>
        </p:nvSpPr>
        <p:spPr>
          <a:xfrm>
            <a:off x="3186960" y="965861"/>
            <a:ext cx="17572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>
                <a:latin typeface="Montserrat Medium" pitchFamily="2" charset="77"/>
              </a:rPr>
              <a:t>Service Providers</a:t>
            </a:r>
          </a:p>
        </p:txBody>
      </p:sp>
      <p:pic>
        <p:nvPicPr>
          <p:cNvPr id="33" name="Picture 32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66CE45AF-DC6F-6A43-8948-7F9175BA118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698" y="5754614"/>
            <a:ext cx="1968498" cy="96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9195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643E97-F8CE-CA4A-9171-4322343FD5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5" y="3341077"/>
            <a:ext cx="12182285" cy="3516924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6B93099C-3E1B-5A48-B56C-6AD468B0F2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6999" y="65114"/>
            <a:ext cx="2148960" cy="1119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888D414-CD95-CB47-B14E-949CF64F6C19}"/>
              </a:ext>
            </a:extLst>
          </p:cNvPr>
          <p:cNvGrpSpPr/>
          <p:nvPr/>
        </p:nvGrpSpPr>
        <p:grpSpPr>
          <a:xfrm>
            <a:off x="2286691" y="188580"/>
            <a:ext cx="7457491" cy="2999411"/>
            <a:chOff x="1664361" y="1011269"/>
            <a:chExt cx="7457491" cy="299941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B4396FC-AD1E-5A46-ACA5-D2FC39A20994}"/>
                </a:ext>
              </a:extLst>
            </p:cNvPr>
            <p:cNvSpPr txBox="1"/>
            <p:nvPr/>
          </p:nvSpPr>
          <p:spPr>
            <a:xfrm>
              <a:off x="2694962" y="1011269"/>
              <a:ext cx="5785558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itchFamily="2" charset="77"/>
                </a:rPr>
                <a:t>WHERE ARE </a:t>
              </a:r>
              <a:endParaRPr kumimoji="0" lang="en-US" sz="6600" u="none" strike="noStrike" kern="1200" cap="none" spc="0" normalizeH="0" baseline="0" noProof="0">
                <a:ln>
                  <a:noFill/>
                </a:ln>
                <a:solidFill>
                  <a:srgbClr val="00A7E4"/>
                </a:solidFill>
                <a:effectLst/>
                <a:uLnTx/>
                <a:uFillTx/>
                <a:latin typeface="Montserrat" pitchFamily="2" charset="77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83F49BE-1F71-3048-ADFF-20A84098A2A3}"/>
                </a:ext>
              </a:extLst>
            </p:cNvPr>
            <p:cNvSpPr txBox="1"/>
            <p:nvPr/>
          </p:nvSpPr>
          <p:spPr>
            <a:xfrm>
              <a:off x="1664361" y="2119265"/>
              <a:ext cx="7457491" cy="1891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srgbClr val="00A7E4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rPr>
                <a:t>DATA CENTERS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srgbClr val="00A7E4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rPr>
                <a:t>LOCATED</a:t>
              </a:r>
              <a:r>
                <a:rPr kumimoji="0" lang="en-US" sz="72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9" name="Picture 8" descr="Icon&#10;&#10;Description automatically generated with medium confidence">
            <a:extLst>
              <a:ext uri="{FF2B5EF4-FFF2-40B4-BE49-F238E27FC236}">
                <a16:creationId xmlns:a16="http://schemas.microsoft.com/office/drawing/2014/main" id="{831E1176-F017-3342-8774-3505A4DCB9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24" y="5753178"/>
            <a:ext cx="2013111" cy="99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7729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643E97-F8CE-CA4A-9171-4322343FD5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5" y="3341077"/>
            <a:ext cx="12182285" cy="3516924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6B93099C-3E1B-5A48-B56C-6AD468B0F2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6999" y="65114"/>
            <a:ext cx="2148960" cy="11194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A249E4C-D68F-554B-B2C9-60E895ADDB10}"/>
              </a:ext>
            </a:extLst>
          </p:cNvPr>
          <p:cNvSpPr txBox="1"/>
          <p:nvPr/>
        </p:nvSpPr>
        <p:spPr>
          <a:xfrm>
            <a:off x="0" y="1873417"/>
            <a:ext cx="79248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B0F0"/>
                </a:solidFill>
                <a:latin typeface="Montserrat Medium" pitchFamily="2" charset="77"/>
              </a:rPr>
              <a:t>       Built in different sizes and designs…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9D2E85-6304-DB49-ABA6-3C395791181C}"/>
              </a:ext>
            </a:extLst>
          </p:cNvPr>
          <p:cNvSpPr txBox="1"/>
          <p:nvPr/>
        </p:nvSpPr>
        <p:spPr>
          <a:xfrm>
            <a:off x="3048000" y="110696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B0F0"/>
                </a:solidFill>
                <a:latin typeface="Montserrat Medium" pitchFamily="2" charset="77"/>
              </a:rPr>
              <a:t>There are Data Centers all over the world!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0689AB-CCB3-1344-9D10-5E18FDBA2260}"/>
              </a:ext>
            </a:extLst>
          </p:cNvPr>
          <p:cNvSpPr/>
          <p:nvPr/>
        </p:nvSpPr>
        <p:spPr>
          <a:xfrm>
            <a:off x="4170556" y="2607247"/>
            <a:ext cx="8021444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F0"/>
                </a:solidFill>
                <a:latin typeface="Montserrat Medium" pitchFamily="2" charset="77"/>
              </a:rPr>
              <a:t>Some may even be built in space!</a:t>
            </a:r>
          </a:p>
        </p:txBody>
      </p:sp>
      <p:pic>
        <p:nvPicPr>
          <p:cNvPr id="15" name="Picture 1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F4D7E3A-F45D-0A43-9B72-ABD539DB2A1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3802" y="5263565"/>
            <a:ext cx="999972" cy="86106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81BA418-3E41-164D-9001-689336D62BB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9050" y="4937453"/>
            <a:ext cx="797836" cy="68701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2D67A60-8E3B-3C47-87A9-3C8DD006C13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9050" y="5591009"/>
            <a:ext cx="797836" cy="68701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8600A27-1770-3D43-81A7-B93BDE3323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2134" y="4383180"/>
            <a:ext cx="999972" cy="86106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823124B-23BF-6545-B494-D3CA4734704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5171" y="5322199"/>
            <a:ext cx="797836" cy="68701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13BA3F2-8D82-1843-843B-6FF52767B89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7013" y="5805057"/>
            <a:ext cx="797836" cy="68701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91DF1EA-5AF9-FD4D-A49E-59FF51A910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3410" y="5244249"/>
            <a:ext cx="999972" cy="86106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2411441-5295-D049-89AA-0B5BA0EB10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0942" y="4489523"/>
            <a:ext cx="999972" cy="86106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5C153A5-AB80-9D4F-A9B9-9E9A627B263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9766" y="4530196"/>
            <a:ext cx="797836" cy="68701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F61AC80-3ABC-914E-B7EA-D65682F22D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1278" y="5805058"/>
            <a:ext cx="797836" cy="68701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DA245FC-8446-6E46-B3BC-0E235C6499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99726" y="4489524"/>
            <a:ext cx="999972" cy="86106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17AA13A-85BB-744E-9094-A4415225CE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5520" y="5578676"/>
            <a:ext cx="999972" cy="86106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137858B-F294-8E46-B99D-8184E7CFFD5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11474" y="4970908"/>
            <a:ext cx="797836" cy="68701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16C7756C-9881-9E4D-BBB8-30471F2F15E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11474" y="5624464"/>
            <a:ext cx="797836" cy="68701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400CEBD6-E887-D545-8F7A-4BB3E163B24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7554" y="5244249"/>
            <a:ext cx="797836" cy="68701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14874056-AED1-D24E-866B-9592CD98D01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95408" y="5718027"/>
            <a:ext cx="999972" cy="86106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 descr="Icon&#10;&#10;Description automatically generated with medium confidence">
            <a:extLst>
              <a:ext uri="{FF2B5EF4-FFF2-40B4-BE49-F238E27FC236}">
                <a16:creationId xmlns:a16="http://schemas.microsoft.com/office/drawing/2014/main" id="{8BA383BC-A7A6-DC4C-A6BD-017FBE3399E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24" y="5753178"/>
            <a:ext cx="2013111" cy="99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682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643E97-F8CE-CA4A-9171-4322343FD5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5" y="3341077"/>
            <a:ext cx="12182285" cy="3516924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6B93099C-3E1B-5A48-B56C-6AD468B0F2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6999" y="65114"/>
            <a:ext cx="2148960" cy="1119484"/>
          </a:xfrm>
          <a:prstGeom prst="rect">
            <a:avLst/>
          </a:prstGeom>
        </p:spPr>
      </p:pic>
      <p:pic>
        <p:nvPicPr>
          <p:cNvPr id="15" name="Picture 1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F4D7E3A-F45D-0A43-9B72-ABD539DB2A1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222" y="5512776"/>
            <a:ext cx="999972" cy="86106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2D67A60-8E3B-3C47-87A9-3C8DD006C13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8260" y="5364357"/>
            <a:ext cx="797836" cy="68701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823124B-23BF-6545-B494-D3CA4734704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5171" y="5322199"/>
            <a:ext cx="797836" cy="68701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13BA3F2-8D82-1843-843B-6FF52767B89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7013" y="5805057"/>
            <a:ext cx="797836" cy="68701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91DF1EA-5AF9-FD4D-A49E-59FF51A910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3410" y="5244249"/>
            <a:ext cx="999972" cy="86106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F61AC80-3ABC-914E-B7EA-D65682F22D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1278" y="5805058"/>
            <a:ext cx="797836" cy="68701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DA245FC-8446-6E46-B3BC-0E235C6499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26721" y="5971399"/>
            <a:ext cx="999972" cy="86106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17AA13A-85BB-744E-9094-A4415225CE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5520" y="5578676"/>
            <a:ext cx="999972" cy="86106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119E4BB-9B69-9547-A43E-09D1F200F637}"/>
              </a:ext>
            </a:extLst>
          </p:cNvPr>
          <p:cNvSpPr txBox="1"/>
          <p:nvPr/>
        </p:nvSpPr>
        <p:spPr>
          <a:xfrm>
            <a:off x="540981" y="545457"/>
            <a:ext cx="11026241" cy="1107996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</a:rPr>
              <a:t>Fun Fact:</a:t>
            </a:r>
            <a:r>
              <a:rPr lang="en-US" sz="2200" b="1">
                <a:solidFill>
                  <a:schemeClr val="bg1"/>
                </a:solidFill>
                <a:latin typeface="Montserrat"/>
              </a:rPr>
              <a:t> 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</a:rPr>
              <a:t> 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</a:rPr>
              <a:t>By the end of 2021</a:t>
            </a:r>
            <a:r>
              <a:rPr lang="en-US" sz="2200">
                <a:solidFill>
                  <a:schemeClr val="bg1"/>
                </a:solidFill>
                <a:latin typeface="Montserrat"/>
              </a:rPr>
              <a:t>,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</a:rPr>
              <a:t> </a:t>
            </a:r>
            <a:endParaRPr lang="en-US" sz="2200">
              <a:solidFill>
                <a:schemeClr val="bg1"/>
              </a:solidFill>
              <a:latin typeface="Montserrat" pitchFamily="2" charset="77"/>
            </a:endParaRPr>
          </a:p>
          <a:p>
            <a:pPr algn="ctr"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</a:rPr>
              <a:t>79 zettabytes of data </a:t>
            </a:r>
            <a:r>
              <a:rPr lang="en-US" sz="2200">
                <a:solidFill>
                  <a:schemeClr val="bg1"/>
                </a:solidFill>
                <a:latin typeface="Montserrat"/>
              </a:rPr>
              <a:t>was 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"/>
              </a:rPr>
              <a:t>generated worldwide</a:t>
            </a:r>
            <a:r>
              <a:rPr lang="en-US" sz="2200">
                <a:solidFill>
                  <a:schemeClr val="bg1"/>
                </a:solidFill>
                <a:latin typeface="Montserrat"/>
              </a:rPr>
              <a:t> which is equivalent to more than all the visible stars in the universe —  72x.  </a:t>
            </a:r>
            <a:endParaRPr lang="en-US" sz="2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ontserrat" pitchFamily="2" charset="77"/>
            </a:endParaRPr>
          </a:p>
        </p:txBody>
      </p:sp>
      <p:pic>
        <p:nvPicPr>
          <p:cNvPr id="26" name="Picture 2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E3E5235-7348-3A4E-B0CF-7DAE283ED6A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6638" y="5256300"/>
            <a:ext cx="797836" cy="68701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89B620C-CCB4-9A49-B409-AF9B531A21F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97638" y="5277329"/>
            <a:ext cx="999972" cy="86106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94BB513-0A30-0345-8923-8A5483A773E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28857" y="5229842"/>
            <a:ext cx="797836" cy="68701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ADF12353-1E37-3842-9BE0-588E7B709D67}"/>
              </a:ext>
            </a:extLst>
          </p:cNvPr>
          <p:cNvSpPr txBox="1"/>
          <p:nvPr/>
        </p:nvSpPr>
        <p:spPr>
          <a:xfrm>
            <a:off x="540980" y="1625182"/>
            <a:ext cx="11026241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What Happens in an Internet Minute: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ED80AB5-81C4-DA4A-B4CC-4C53DDC8D239}"/>
              </a:ext>
            </a:extLst>
          </p:cNvPr>
          <p:cNvSpPr txBox="1"/>
          <p:nvPr/>
        </p:nvSpPr>
        <p:spPr>
          <a:xfrm>
            <a:off x="540981" y="2234391"/>
            <a:ext cx="2289305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Montserrat SemiBold"/>
                <a:ea typeface="+mn-ea"/>
                <a:cs typeface="+mn-cs"/>
              </a:rPr>
              <a:t>$283,000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SemiBold" pitchFamily="2" charset="77"/>
              <a:ea typeface="+mn-ea"/>
              <a:cs typeface="+mn-cs"/>
            </a:endParaRPr>
          </a:p>
          <a:p>
            <a:pPr algn="ctr"/>
            <a:r>
              <a:rPr lang="en-US" b="1">
                <a:solidFill>
                  <a:prstClr val="white"/>
                </a:solidFill>
                <a:latin typeface="Montserrat SemiBold"/>
              </a:rPr>
              <a:t>Spent by Amazon Customers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SemiBold" pitchFamily="2" charset="77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F5A9DC9-3B69-AC42-94FF-EB1E160C0788}"/>
              </a:ext>
            </a:extLst>
          </p:cNvPr>
          <p:cNvSpPr txBox="1"/>
          <p:nvPr/>
        </p:nvSpPr>
        <p:spPr>
          <a:xfrm>
            <a:off x="2746164" y="2234391"/>
            <a:ext cx="2289305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>
                <a:solidFill>
                  <a:srgbClr val="00B0F0"/>
                </a:solidFill>
                <a:latin typeface="Montserrat SemiBold"/>
              </a:rPr>
              <a:t>6 Million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SemiBold" pitchFamily="2" charset="77"/>
              <a:ea typeface="+mn-ea"/>
              <a:cs typeface="+mn-cs"/>
            </a:endParaRPr>
          </a:p>
          <a:p>
            <a:pPr algn="ctr"/>
            <a:r>
              <a:rPr lang="en-US" b="1">
                <a:solidFill>
                  <a:prstClr val="white"/>
                </a:solidFill>
                <a:latin typeface="Montserrat SemiBold"/>
              </a:rPr>
              <a:t>People Shop Online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SemiBold" pitchFamily="2" charset="77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CBCE337-C7EB-5942-9BF3-E26932112FF8}"/>
              </a:ext>
            </a:extLst>
          </p:cNvPr>
          <p:cNvSpPr txBox="1"/>
          <p:nvPr/>
        </p:nvSpPr>
        <p:spPr>
          <a:xfrm>
            <a:off x="4951347" y="2237646"/>
            <a:ext cx="2289305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>
                <a:solidFill>
                  <a:srgbClr val="00B0F0"/>
                </a:solidFill>
                <a:latin typeface="Montserrat SemiBold"/>
              </a:rPr>
              <a:t>12 Million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SemiBold" pitchFamily="2" charset="77"/>
              <a:ea typeface="+mn-ea"/>
              <a:cs typeface="+mn-cs"/>
            </a:endParaRPr>
          </a:p>
          <a:p>
            <a:pPr algn="ctr"/>
            <a:r>
              <a:rPr lang="en-US" b="1">
                <a:solidFill>
                  <a:prstClr val="white"/>
                </a:solidFill>
                <a:latin typeface="Montserrat SemiBold"/>
              </a:rPr>
              <a:t>People Send an iMessage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SemiBold" pitchFamily="2" charset="77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CF98502-4EE1-8A46-906F-F43A561A3AC1}"/>
              </a:ext>
            </a:extLst>
          </p:cNvPr>
          <p:cNvSpPr txBox="1"/>
          <p:nvPr/>
        </p:nvSpPr>
        <p:spPr>
          <a:xfrm>
            <a:off x="7156530" y="2262444"/>
            <a:ext cx="2289305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>
                <a:solidFill>
                  <a:srgbClr val="00B0F0"/>
                </a:solidFill>
                <a:latin typeface="Montserrat SemiBold"/>
              </a:rPr>
              <a:t>65,000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SemiBold" pitchFamily="2" charset="77"/>
              <a:ea typeface="+mn-ea"/>
              <a:cs typeface="+mn-cs"/>
            </a:endParaRPr>
          </a:p>
          <a:p>
            <a:pPr algn="ctr"/>
            <a:r>
              <a:rPr lang="en-US" b="1">
                <a:solidFill>
                  <a:prstClr val="white"/>
                </a:solidFill>
                <a:latin typeface="Montserrat SemiBold"/>
              </a:rPr>
              <a:t>Instagram Photos Shared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SemiBold" pitchFamily="2" charset="77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B7603B2-24F0-AC42-8669-3E465D85D007}"/>
              </a:ext>
            </a:extLst>
          </p:cNvPr>
          <p:cNvSpPr txBox="1"/>
          <p:nvPr/>
        </p:nvSpPr>
        <p:spPr>
          <a:xfrm>
            <a:off x="9384204" y="2273855"/>
            <a:ext cx="2289305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>
                <a:solidFill>
                  <a:srgbClr val="00B0F0"/>
                </a:solidFill>
                <a:latin typeface="Montserrat SemiBold"/>
              </a:rPr>
              <a:t>167 Million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SemiBold" pitchFamily="2" charset="77"/>
              <a:ea typeface="+mn-ea"/>
              <a:cs typeface="+mn-cs"/>
            </a:endParaRPr>
          </a:p>
          <a:p>
            <a:pPr algn="ctr"/>
            <a:r>
              <a:rPr lang="en-US" b="1" err="1">
                <a:solidFill>
                  <a:prstClr val="white"/>
                </a:solidFill>
                <a:latin typeface="Montserrat SemiBold"/>
              </a:rPr>
              <a:t>TikTok</a:t>
            </a:r>
            <a:r>
              <a:rPr lang="en-US" b="1">
                <a:solidFill>
                  <a:prstClr val="white"/>
                </a:solidFill>
                <a:latin typeface="Montserrat SemiBold"/>
              </a:rPr>
              <a:t> Users Watch Videos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SemiBold" pitchFamily="2" charset="77"/>
              <a:ea typeface="+mn-ea"/>
              <a:cs typeface="+mn-cs"/>
            </a:endParaRPr>
          </a:p>
        </p:txBody>
      </p:sp>
      <p:pic>
        <p:nvPicPr>
          <p:cNvPr id="23" name="Picture 22" descr="Icon&#10;&#10;Description automatically generated with medium confidence">
            <a:extLst>
              <a:ext uri="{FF2B5EF4-FFF2-40B4-BE49-F238E27FC236}">
                <a16:creationId xmlns:a16="http://schemas.microsoft.com/office/drawing/2014/main" id="{D83BDE69-3F26-964C-A792-6B8490A702C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24" y="5753178"/>
            <a:ext cx="2013111" cy="99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1823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3D49A5-043F-D740-9FA9-336307E092CF}"/>
              </a:ext>
            </a:extLst>
          </p:cNvPr>
          <p:cNvSpPr txBox="1"/>
          <p:nvPr/>
        </p:nvSpPr>
        <p:spPr>
          <a:xfrm>
            <a:off x="274149" y="237180"/>
            <a:ext cx="107222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THEY GENERALLY  </a:t>
            </a: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SemiBold" pitchFamily="2" charset="77"/>
                <a:ea typeface="+mn-ea"/>
                <a:cs typeface="+mn-cs"/>
              </a:rPr>
              <a:t>LOOK LIKE</a:t>
            </a:r>
          </a:p>
        </p:txBody>
      </p:sp>
      <p:pic>
        <p:nvPicPr>
          <p:cNvPr id="7" name="Picture 2" descr="C:\Users\Reception\AppData\Local\Microsoft\Windows\Temporary Internet Files\Content.IE5\0T8LD822\Utah-Data-Center[1].jpg">
            <a:extLst>
              <a:ext uri="{FF2B5EF4-FFF2-40B4-BE49-F238E27FC236}">
                <a16:creationId xmlns:a16="http://schemas.microsoft.com/office/drawing/2014/main" id="{CADAC39D-1F35-FC4F-ABA2-8212C78BF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6609" y="1975758"/>
            <a:ext cx="3943364" cy="24584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3" descr="C:\Users\Reception\AppData\Local\Microsoft\Windows\Temporary Internet Files\Content.IE5\JRCKDOIM\Alcalá-Data-Center[1].jpg">
            <a:extLst>
              <a:ext uri="{FF2B5EF4-FFF2-40B4-BE49-F238E27FC236}">
                <a16:creationId xmlns:a16="http://schemas.microsoft.com/office/drawing/2014/main" id="{C3508336-CD6D-514A-9BF3-C0ED358D7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52102">
            <a:off x="7391083" y="1862798"/>
            <a:ext cx="4029062" cy="26843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4" descr="C:\Users\Reception\AppData\Local\Microsoft\Windows\Temporary Internet Files\Content.IE5\H3S4ZMSW\FacebookPrineville[1].jpg">
            <a:extLst>
              <a:ext uri="{FF2B5EF4-FFF2-40B4-BE49-F238E27FC236}">
                <a16:creationId xmlns:a16="http://schemas.microsoft.com/office/drawing/2014/main" id="{1F83750F-6D57-AF44-892D-306E1A77F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2059" y="3653020"/>
            <a:ext cx="4863482" cy="243174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905366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9A0E781-86BF-7340-84FC-87957002F930}"/>
              </a:ext>
            </a:extLst>
          </p:cNvPr>
          <p:cNvSpPr txBox="1"/>
          <p:nvPr/>
        </p:nvSpPr>
        <p:spPr>
          <a:xfrm>
            <a:off x="7852838" y="885870"/>
            <a:ext cx="52944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SemiBold" pitchFamily="2" charset="77"/>
                <a:ea typeface="+mn-ea"/>
                <a:cs typeface="+mn-cs"/>
              </a:rPr>
              <a:t>INSIDE </a:t>
            </a:r>
            <a:r>
              <a:rPr lang="en-US" sz="4500" b="1">
                <a:solidFill>
                  <a:prstClr val="white"/>
                </a:solidFill>
                <a:latin typeface="Montserrat SemiBold" pitchFamily="2" charset="77"/>
              </a:rPr>
              <a:t>LOOK</a:t>
            </a:r>
            <a:endParaRPr kumimoji="0" lang="en-US" sz="45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SemiBold" pitchFamily="2" charset="77"/>
              <a:ea typeface="+mn-ea"/>
              <a:cs typeface="+mn-cs"/>
            </a:endParaRPr>
          </a:p>
        </p:txBody>
      </p:sp>
      <p:pic>
        <p:nvPicPr>
          <p:cNvPr id="18" name="Picture 7" descr="C:\Users\Reception\AppData\Local\Microsoft\Windows\Temporary Internet Files\Content.IE5\JRCKDOIM\3504610133_8daf6bbebc_z[1].jpg">
            <a:extLst>
              <a:ext uri="{FF2B5EF4-FFF2-40B4-BE49-F238E27FC236}">
                <a16:creationId xmlns:a16="http://schemas.microsoft.com/office/drawing/2014/main" id="{E3EC02B7-6FBF-374E-B9E4-53E72F1BF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0799" y="630256"/>
            <a:ext cx="3133725" cy="47190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9" descr="C:\Users\Reception\AppData\Local\Microsoft\Windows\Temporary Internet Files\Content.IE5\BZTZEL3P\354316053_2ad6e5b8d6_z[1].jpg">
            <a:extLst>
              <a:ext uri="{FF2B5EF4-FFF2-40B4-BE49-F238E27FC236}">
                <a16:creationId xmlns:a16="http://schemas.microsoft.com/office/drawing/2014/main" id="{47D84B40-F5BD-8643-BB22-C7E25CA82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1224" y="885870"/>
            <a:ext cx="3677496" cy="25582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0" name="Picture 19" descr="C:\Users\Reception\AppData\Local\Microsoft\Windows\Temporary Internet Files\Content.IE5\JRCKDOIM\server-room-640[1].jpg">
            <a:extLst>
              <a:ext uri="{FF2B5EF4-FFF2-40B4-BE49-F238E27FC236}">
                <a16:creationId xmlns:a16="http://schemas.microsoft.com/office/drawing/2014/main" id="{C8A146C5-5928-0F4B-85F9-70C8761F8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6792" y="3865931"/>
            <a:ext cx="4478694" cy="20574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3" descr="C:\Users\Reception\AppData\Local\Microsoft\Windows\Temporary Internet Files\Content.IE5\0T8LD822\Google_Data_Center[1].jpg">
            <a:extLst>
              <a:ext uri="{FF2B5EF4-FFF2-40B4-BE49-F238E27FC236}">
                <a16:creationId xmlns:a16="http://schemas.microsoft.com/office/drawing/2014/main" id="{2272F1DE-F192-5543-8363-A39A57595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39459">
            <a:off x="3643447" y="3246363"/>
            <a:ext cx="3128656" cy="18671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96843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A16CD0E-3298-C541-8E72-C0781379BA2C}"/>
              </a:ext>
            </a:extLst>
          </p:cNvPr>
          <p:cNvSpPr txBox="1"/>
          <p:nvPr/>
        </p:nvSpPr>
        <p:spPr>
          <a:xfrm>
            <a:off x="700802" y="3304860"/>
            <a:ext cx="3009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00B0F0"/>
                </a:solidFill>
                <a:latin typeface="Montserrat Medium" pitchFamily="2" charset="77"/>
              </a:rPr>
              <a:t>Colocation, Meet-Me-Room, and NOC</a:t>
            </a:r>
          </a:p>
        </p:txBody>
      </p:sp>
      <p:pic>
        <p:nvPicPr>
          <p:cNvPr id="9" name="Picture 8" descr="A picture containing indoor, building, ceiling, train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6F5A46A9-7B24-9146-98F7-7C535D02A6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424" y="1448153"/>
            <a:ext cx="2667000" cy="1778000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picture containing sitting, train, large, kitchen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B8A2F11A-F300-7C46-9F6D-BD5B9BD512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9488" y="1450634"/>
            <a:ext cx="2647628" cy="1765085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3EAE66A-43ED-5040-A700-402E9AA75E31}"/>
              </a:ext>
            </a:extLst>
          </p:cNvPr>
          <p:cNvSpPr txBox="1"/>
          <p:nvPr/>
        </p:nvSpPr>
        <p:spPr>
          <a:xfrm>
            <a:off x="5109878" y="3382446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rgbClr val="00B0F0"/>
                </a:solidFill>
                <a:latin typeface="Montserrat Medium" pitchFamily="2" charset="77"/>
              </a:defRPr>
            </a:lvl1pPr>
          </a:lstStyle>
          <a:p>
            <a:r>
              <a:rPr lang="en-US"/>
              <a:t>CRAC Units</a:t>
            </a:r>
          </a:p>
        </p:txBody>
      </p:sp>
      <p:pic>
        <p:nvPicPr>
          <p:cNvPr id="14" name="Picture 13" descr="A large machine in a building&#10;&#10;Description automatically generated">
            <a:hlinkClick r:id="rId7"/>
            <a:extLst>
              <a:ext uri="{FF2B5EF4-FFF2-40B4-BE49-F238E27FC236}">
                <a16:creationId xmlns:a16="http://schemas.microsoft.com/office/drawing/2014/main" id="{9A13EBF2-ED32-C34F-8284-7D9EE725FB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9666" y="1435238"/>
            <a:ext cx="2667000" cy="1778000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350444E-C978-F04E-AC3B-A5AC8F31B409}"/>
              </a:ext>
            </a:extLst>
          </p:cNvPr>
          <p:cNvSpPr txBox="1"/>
          <p:nvPr/>
        </p:nvSpPr>
        <p:spPr>
          <a:xfrm>
            <a:off x="8892060" y="3373099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rgbClr val="00B0F0"/>
                </a:solidFill>
                <a:latin typeface="Montserrat Medium" pitchFamily="2" charset="77"/>
              </a:defRPr>
            </a:lvl1pPr>
          </a:lstStyle>
          <a:p>
            <a:r>
              <a:rPr lang="en-US"/>
              <a:t>Electrical/ UPS </a:t>
            </a:r>
          </a:p>
        </p:txBody>
      </p:sp>
      <p:pic>
        <p:nvPicPr>
          <p:cNvPr id="17" name="Picture 16" descr="A picture containing building, object, green, person&#10;&#10;Description automatically generated">
            <a:hlinkClick r:id="rId9"/>
            <a:extLst>
              <a:ext uri="{FF2B5EF4-FFF2-40B4-BE49-F238E27FC236}">
                <a16:creationId xmlns:a16="http://schemas.microsoft.com/office/drawing/2014/main" id="{ABF6174C-8B3A-C64D-A8F2-50D723C39EB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1299" y="4020327"/>
            <a:ext cx="2623734" cy="1749156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09FFBBC-634F-A545-9430-6C9E0B4C3C26}"/>
              </a:ext>
            </a:extLst>
          </p:cNvPr>
          <p:cNvSpPr txBox="1"/>
          <p:nvPr/>
        </p:nvSpPr>
        <p:spPr>
          <a:xfrm>
            <a:off x="8301510" y="5892562"/>
            <a:ext cx="3009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00B0F0"/>
                </a:solidFill>
                <a:latin typeface="Montserrat Medium" pitchFamily="2" charset="77"/>
              </a:rPr>
              <a:t>Generators and Chillers</a:t>
            </a:r>
          </a:p>
        </p:txBody>
      </p:sp>
      <p:pic>
        <p:nvPicPr>
          <p:cNvPr id="20" name="Picture 19" descr="A large room&#10;&#10;Description automatically generated">
            <a:hlinkClick r:id="rId11"/>
            <a:extLst>
              <a:ext uri="{FF2B5EF4-FFF2-40B4-BE49-F238E27FC236}">
                <a16:creationId xmlns:a16="http://schemas.microsoft.com/office/drawing/2014/main" id="{F07107B5-A28E-A441-9DC1-8518EF1A96C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7120" y="4062313"/>
            <a:ext cx="2623734" cy="1749155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F9B8E91-458C-0340-A9B7-EE0FD8DD2F71}"/>
              </a:ext>
            </a:extLst>
          </p:cNvPr>
          <p:cNvSpPr txBox="1"/>
          <p:nvPr/>
        </p:nvSpPr>
        <p:spPr>
          <a:xfrm>
            <a:off x="4364037" y="5831007"/>
            <a:ext cx="3009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00B0F0"/>
                </a:solidFill>
                <a:latin typeface="Montserrat Medium" pitchFamily="2" charset="77"/>
              </a:rPr>
              <a:t>Mixed-use</a:t>
            </a:r>
            <a:r>
              <a:rPr lang="en-US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>
                <a:solidFill>
                  <a:srgbClr val="00B0F0"/>
                </a:solidFill>
                <a:latin typeface="Montserrat Medium" pitchFamily="2" charset="77"/>
              </a:rPr>
              <a:t>Buildings </a:t>
            </a:r>
          </a:p>
        </p:txBody>
      </p:sp>
      <p:pic>
        <p:nvPicPr>
          <p:cNvPr id="23" name="Picture 22" descr="A store inside of a building&#10;&#10;Description automatically generated">
            <a:hlinkClick r:id="rId13"/>
            <a:extLst>
              <a:ext uri="{FF2B5EF4-FFF2-40B4-BE49-F238E27FC236}">
                <a16:creationId xmlns:a16="http://schemas.microsoft.com/office/drawing/2014/main" id="{6BC409EB-5A86-BF4D-8D97-BEB2A063E89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91" y="3990544"/>
            <a:ext cx="2623733" cy="1749155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AA6FD9D-F340-2443-9C25-6A0111208058}"/>
              </a:ext>
            </a:extLst>
          </p:cNvPr>
          <p:cNvSpPr txBox="1"/>
          <p:nvPr/>
        </p:nvSpPr>
        <p:spPr>
          <a:xfrm>
            <a:off x="539765" y="5881728"/>
            <a:ext cx="3009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00B0F0"/>
                </a:solidFill>
                <a:latin typeface="Montserrat Medium" pitchFamily="2" charset="77"/>
              </a:rPr>
              <a:t>Colocation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E3B0137-4C67-E846-AEB8-A45E39F555BD}"/>
              </a:ext>
            </a:extLst>
          </p:cNvPr>
          <p:cNvSpPr txBox="1"/>
          <p:nvPr/>
        </p:nvSpPr>
        <p:spPr>
          <a:xfrm>
            <a:off x="274149" y="237180"/>
            <a:ext cx="107222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TAKE A PEEK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Montserrat SemiBold" pitchFamily="2" charset="77"/>
                <a:ea typeface="+mn-ea"/>
                <a:cs typeface="+mn-cs"/>
              </a:rPr>
              <a:t>INSIDE</a:t>
            </a:r>
          </a:p>
        </p:txBody>
      </p:sp>
      <p:pic>
        <p:nvPicPr>
          <p:cNvPr id="25" name="Picture 24" descr="Icon&#10;&#10;Description automatically generated with medium confidence">
            <a:extLst>
              <a:ext uri="{FF2B5EF4-FFF2-40B4-BE49-F238E27FC236}">
                <a16:creationId xmlns:a16="http://schemas.microsoft.com/office/drawing/2014/main" id="{282869C8-C871-7E49-963D-BC675F23509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0329" y="0"/>
            <a:ext cx="2152919" cy="1121547"/>
          </a:xfrm>
          <a:prstGeom prst="rect">
            <a:avLst/>
          </a:prstGeom>
        </p:spPr>
      </p:pic>
      <p:pic>
        <p:nvPicPr>
          <p:cNvPr id="26" name="Picture 25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C0C5C5B1-A764-E940-9285-E76644E0D73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059" y="5769483"/>
            <a:ext cx="1968498" cy="96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5337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AD9F76-E949-134E-97CA-0C6DCD04DF96}"/>
              </a:ext>
            </a:extLst>
          </p:cNvPr>
          <p:cNvSpPr txBox="1"/>
          <p:nvPr/>
        </p:nvSpPr>
        <p:spPr>
          <a:xfrm>
            <a:off x="711050" y="243651"/>
            <a:ext cx="95178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Montserrat" pitchFamily="2" charset="77"/>
              </a:rPr>
              <a:t>KEEPING IT </a:t>
            </a:r>
            <a:r>
              <a:rPr lang="en-US" sz="5000" b="1">
                <a:solidFill>
                  <a:srgbClr val="00A7E4"/>
                </a:solidFill>
                <a:latin typeface="Montserrat" pitchFamily="2" charset="77"/>
              </a:rPr>
              <a:t>COOL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028A16-3BBA-CB43-B2EE-62C4541BB82F}"/>
              </a:ext>
            </a:extLst>
          </p:cNvPr>
          <p:cNvSpPr txBox="1"/>
          <p:nvPr/>
        </p:nvSpPr>
        <p:spPr>
          <a:xfrm>
            <a:off x="711050" y="1011604"/>
            <a:ext cx="855000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0">
              <a:defRPr/>
            </a:pPr>
            <a:r>
              <a:rPr lang="en-US" sz="2800">
                <a:solidFill>
                  <a:srgbClr val="00B0F0"/>
                </a:solidFill>
                <a:latin typeface="Montserrat SemiBold"/>
              </a:rPr>
              <a:t>Computers Generate a Lot of Heat…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EE12EA4B-CC5D-F045-B7BA-63D3373AB7FC}"/>
              </a:ext>
            </a:extLst>
          </p:cNvPr>
          <p:cNvSpPr/>
          <p:nvPr/>
        </p:nvSpPr>
        <p:spPr>
          <a:xfrm rot="1015686">
            <a:off x="4532179" y="4625824"/>
            <a:ext cx="7278237" cy="838200"/>
          </a:xfrm>
          <a:prstGeom prst="rightArrow">
            <a:avLst>
              <a:gd name="adj1" fmla="val 50000"/>
              <a:gd name="adj2" fmla="val 5641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A5418502-4B5E-0546-8871-7A7E74EF097F}"/>
              </a:ext>
            </a:extLst>
          </p:cNvPr>
          <p:cNvSpPr/>
          <p:nvPr/>
        </p:nvSpPr>
        <p:spPr>
          <a:xfrm rot="1015686">
            <a:off x="3426113" y="5245059"/>
            <a:ext cx="5446266" cy="838200"/>
          </a:xfrm>
          <a:prstGeom prst="rightArrow">
            <a:avLst>
              <a:gd name="adj1" fmla="val 50000"/>
              <a:gd name="adj2" fmla="val 5641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06C4261D-CDEC-3248-9360-C53B4F6D4B09}"/>
              </a:ext>
            </a:extLst>
          </p:cNvPr>
          <p:cNvSpPr/>
          <p:nvPr/>
        </p:nvSpPr>
        <p:spPr>
          <a:xfrm rot="1015686">
            <a:off x="364536" y="5136591"/>
            <a:ext cx="6191316" cy="838200"/>
          </a:xfrm>
          <a:prstGeom prst="rightArrow">
            <a:avLst>
              <a:gd name="adj1" fmla="val 50000"/>
              <a:gd name="adj2" fmla="val 5641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A3FC80-9112-CC41-9F1F-E034EBFFED3C}"/>
              </a:ext>
            </a:extLst>
          </p:cNvPr>
          <p:cNvSpPr/>
          <p:nvPr/>
        </p:nvSpPr>
        <p:spPr>
          <a:xfrm>
            <a:off x="5174674" y="2362199"/>
            <a:ext cx="685800" cy="2209800"/>
          </a:xfrm>
          <a:prstGeom prst="rect">
            <a:avLst/>
          </a:prstGeom>
          <a:solidFill>
            <a:srgbClr val="FF0000"/>
          </a:solidFill>
          <a:ln>
            <a:noFill/>
          </a:ln>
          <a:scene3d>
            <a:camera prst="isometricOffAxis2Right"/>
            <a:lightRig rig="threePt" dir="t"/>
          </a:scene3d>
          <a:sp3d z="12700" extrusionH="635000" contourW="12700" prstMaterial="matte">
            <a:extrusionClr>
              <a:schemeClr val="bg1"/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BF8D5F-33C6-6847-BDC9-D40DCB62D3AD}"/>
              </a:ext>
            </a:extLst>
          </p:cNvPr>
          <p:cNvSpPr/>
          <p:nvPr/>
        </p:nvSpPr>
        <p:spPr>
          <a:xfrm>
            <a:off x="4641274" y="2743199"/>
            <a:ext cx="685800" cy="2209800"/>
          </a:xfrm>
          <a:prstGeom prst="rect">
            <a:avLst/>
          </a:prstGeom>
          <a:solidFill>
            <a:srgbClr val="FF0000"/>
          </a:solidFill>
          <a:ln>
            <a:noFill/>
          </a:ln>
          <a:scene3d>
            <a:camera prst="isometricOffAxis2Right"/>
            <a:lightRig rig="threePt" dir="t"/>
          </a:scene3d>
          <a:sp3d z="12700" extrusionH="635000" contourW="12700" prstMaterial="matte">
            <a:extrusionClr>
              <a:schemeClr val="bg1"/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5FC4AD-E03B-494A-9E7C-AEABE7FFFDBA}"/>
              </a:ext>
            </a:extLst>
          </p:cNvPr>
          <p:cNvSpPr/>
          <p:nvPr/>
        </p:nvSpPr>
        <p:spPr>
          <a:xfrm>
            <a:off x="4107874" y="3200399"/>
            <a:ext cx="685800" cy="2209800"/>
          </a:xfrm>
          <a:prstGeom prst="rect">
            <a:avLst/>
          </a:prstGeom>
          <a:solidFill>
            <a:srgbClr val="FF0000"/>
          </a:solidFill>
          <a:ln>
            <a:noFill/>
          </a:ln>
          <a:scene3d>
            <a:camera prst="isometricOffAxis2Right"/>
            <a:lightRig rig="threePt" dir="t"/>
          </a:scene3d>
          <a:sp3d z="12700" extrusionH="635000" contourW="12700" prstMaterial="matte">
            <a:extrusionClr>
              <a:schemeClr val="bg1"/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C4C816-4F9D-EA4B-8CB1-39602FD6233B}"/>
              </a:ext>
            </a:extLst>
          </p:cNvPr>
          <p:cNvSpPr/>
          <p:nvPr/>
        </p:nvSpPr>
        <p:spPr>
          <a:xfrm>
            <a:off x="3498274" y="3581399"/>
            <a:ext cx="685800" cy="2209800"/>
          </a:xfrm>
          <a:prstGeom prst="rect">
            <a:avLst/>
          </a:prstGeom>
          <a:solidFill>
            <a:srgbClr val="FF0000"/>
          </a:solidFill>
          <a:ln>
            <a:noFill/>
          </a:ln>
          <a:scene3d>
            <a:camera prst="isometricOffAxis2Right"/>
            <a:lightRig rig="threePt" dir="t"/>
          </a:scene3d>
          <a:sp3d z="12700" extrusionH="635000" contourW="12700" prstMaterial="matte">
            <a:extrusionClr>
              <a:schemeClr val="bg1"/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CCA41B-2654-CC46-A85C-B4A1CE78EF33}"/>
              </a:ext>
            </a:extLst>
          </p:cNvPr>
          <p:cNvSpPr/>
          <p:nvPr/>
        </p:nvSpPr>
        <p:spPr>
          <a:xfrm>
            <a:off x="7003474" y="2743199"/>
            <a:ext cx="685800" cy="2209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scene3d>
            <a:camera prst="isometricOffAxis2Right"/>
            <a:lightRig rig="threePt" dir="t"/>
          </a:scene3d>
          <a:sp3d z="12700" extrusionH="635000" contourW="12700" prstMaterial="matte">
            <a:extrusionClr>
              <a:schemeClr val="bg1"/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22E6D14-E7BA-7D46-835D-4E53A01273BE}"/>
              </a:ext>
            </a:extLst>
          </p:cNvPr>
          <p:cNvSpPr/>
          <p:nvPr/>
        </p:nvSpPr>
        <p:spPr>
          <a:xfrm>
            <a:off x="6470074" y="3124199"/>
            <a:ext cx="685800" cy="2209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scene3d>
            <a:camera prst="isometricOffAxis2Right"/>
            <a:lightRig rig="threePt" dir="t"/>
          </a:scene3d>
          <a:sp3d z="12700" extrusionH="635000" contourW="12700" prstMaterial="matte">
            <a:extrusionClr>
              <a:schemeClr val="bg1"/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0CE674C-7BCA-5D4A-8B4D-52A8497D618D}"/>
              </a:ext>
            </a:extLst>
          </p:cNvPr>
          <p:cNvSpPr/>
          <p:nvPr/>
        </p:nvSpPr>
        <p:spPr>
          <a:xfrm>
            <a:off x="5936674" y="3581399"/>
            <a:ext cx="685800" cy="2209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scene3d>
            <a:camera prst="isometricOffAxis2Right"/>
            <a:lightRig rig="threePt" dir="t"/>
          </a:scene3d>
          <a:sp3d z="12700" extrusionH="635000" contourW="12700" prstMaterial="matte">
            <a:extrusionClr>
              <a:schemeClr val="bg1"/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0261F3E-437E-C640-B982-8514704421BF}"/>
              </a:ext>
            </a:extLst>
          </p:cNvPr>
          <p:cNvSpPr/>
          <p:nvPr/>
        </p:nvSpPr>
        <p:spPr>
          <a:xfrm>
            <a:off x="5327074" y="3962399"/>
            <a:ext cx="685800" cy="2209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scene3d>
            <a:camera prst="isometricOffAxis2Right"/>
            <a:lightRig rig="threePt" dir="t"/>
          </a:scene3d>
          <a:sp3d z="12700" extrusionH="635000" contourW="12700" prstMaterial="matte">
            <a:extrusionClr>
              <a:schemeClr val="bg1"/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EA37FA1-A249-594A-8E01-7DE645D4C9D7}"/>
              </a:ext>
            </a:extLst>
          </p:cNvPr>
          <p:cNvSpPr/>
          <p:nvPr/>
        </p:nvSpPr>
        <p:spPr>
          <a:xfrm>
            <a:off x="8832274" y="3124199"/>
            <a:ext cx="685800" cy="2209800"/>
          </a:xfrm>
          <a:prstGeom prst="rect">
            <a:avLst/>
          </a:prstGeom>
          <a:solidFill>
            <a:srgbClr val="FF0000"/>
          </a:solidFill>
          <a:ln>
            <a:noFill/>
          </a:ln>
          <a:scene3d>
            <a:camera prst="isometricOffAxis2Right"/>
            <a:lightRig rig="threePt" dir="t"/>
          </a:scene3d>
          <a:sp3d z="12700" extrusionH="635000" contourW="12700" prstMaterial="matte">
            <a:extrusionClr>
              <a:schemeClr val="bg1"/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5663F0-73C6-2847-B874-2C5D2D65F2C5}"/>
              </a:ext>
            </a:extLst>
          </p:cNvPr>
          <p:cNvSpPr/>
          <p:nvPr/>
        </p:nvSpPr>
        <p:spPr>
          <a:xfrm>
            <a:off x="8298874" y="3505199"/>
            <a:ext cx="685800" cy="2209800"/>
          </a:xfrm>
          <a:prstGeom prst="rect">
            <a:avLst/>
          </a:prstGeom>
          <a:solidFill>
            <a:srgbClr val="FF0000"/>
          </a:solidFill>
          <a:ln>
            <a:noFill/>
          </a:ln>
          <a:scene3d>
            <a:camera prst="isometricOffAxis2Right"/>
            <a:lightRig rig="threePt" dir="t"/>
          </a:scene3d>
          <a:sp3d z="12700" extrusionH="635000" contourW="12700" prstMaterial="matte">
            <a:extrusionClr>
              <a:schemeClr val="bg1"/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411F545-D9A9-3248-B301-48190B561114}"/>
              </a:ext>
            </a:extLst>
          </p:cNvPr>
          <p:cNvSpPr/>
          <p:nvPr/>
        </p:nvSpPr>
        <p:spPr>
          <a:xfrm>
            <a:off x="7765474" y="3962399"/>
            <a:ext cx="685800" cy="2209800"/>
          </a:xfrm>
          <a:prstGeom prst="rect">
            <a:avLst/>
          </a:prstGeom>
          <a:solidFill>
            <a:srgbClr val="FF0000"/>
          </a:solidFill>
          <a:ln>
            <a:noFill/>
          </a:ln>
          <a:scene3d>
            <a:camera prst="isometricOffAxis2Right"/>
            <a:lightRig rig="threePt" dir="t"/>
          </a:scene3d>
          <a:sp3d z="12700" extrusionH="635000" contourW="12700" prstMaterial="matte">
            <a:extrusionClr>
              <a:schemeClr val="bg1"/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91E9C00-8B10-9D4E-9B38-9CB406E7990F}"/>
              </a:ext>
            </a:extLst>
          </p:cNvPr>
          <p:cNvSpPr/>
          <p:nvPr/>
        </p:nvSpPr>
        <p:spPr>
          <a:xfrm>
            <a:off x="7155874" y="4343399"/>
            <a:ext cx="685800" cy="2209800"/>
          </a:xfrm>
          <a:prstGeom prst="rect">
            <a:avLst/>
          </a:prstGeom>
          <a:solidFill>
            <a:srgbClr val="FF0000"/>
          </a:solidFill>
          <a:ln>
            <a:noFill/>
          </a:ln>
          <a:scene3d>
            <a:camera prst="isometricOffAxis2Right"/>
            <a:lightRig rig="threePt" dir="t"/>
          </a:scene3d>
          <a:sp3d z="12700" extrusionH="635000" contourW="12700" prstMaterial="matte">
            <a:extrusionClr>
              <a:schemeClr val="bg1"/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D41588-5C74-594D-8CCF-54123E93C3D9}"/>
              </a:ext>
            </a:extLst>
          </p:cNvPr>
          <p:cNvSpPr/>
          <p:nvPr/>
        </p:nvSpPr>
        <p:spPr>
          <a:xfrm>
            <a:off x="10965874" y="3428999"/>
            <a:ext cx="685800" cy="2209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scene3d>
            <a:camera prst="isometricOffAxis2Right"/>
            <a:lightRig rig="threePt" dir="t"/>
          </a:scene3d>
          <a:sp3d z="12700" extrusionH="635000" contourW="12700" prstMaterial="matte">
            <a:extrusionClr>
              <a:schemeClr val="bg1"/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A75FDA-0C57-FC4D-AA48-B5735E7CEE2C}"/>
              </a:ext>
            </a:extLst>
          </p:cNvPr>
          <p:cNvSpPr/>
          <p:nvPr/>
        </p:nvSpPr>
        <p:spPr>
          <a:xfrm>
            <a:off x="10432474" y="3809999"/>
            <a:ext cx="685800" cy="2209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scene3d>
            <a:camera prst="isometricOffAxis2Right"/>
            <a:lightRig rig="threePt" dir="t"/>
          </a:scene3d>
          <a:sp3d z="12700" extrusionH="635000" contourW="12700" prstMaterial="matte">
            <a:extrusionClr>
              <a:schemeClr val="bg1"/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B6FCFCC-5F08-9E48-9E2A-98E0866ADC35}"/>
              </a:ext>
            </a:extLst>
          </p:cNvPr>
          <p:cNvSpPr/>
          <p:nvPr/>
        </p:nvSpPr>
        <p:spPr>
          <a:xfrm>
            <a:off x="9899074" y="4267199"/>
            <a:ext cx="685800" cy="2209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scene3d>
            <a:camera prst="isometricOffAxis2Right"/>
            <a:lightRig rig="threePt" dir="t"/>
          </a:scene3d>
          <a:sp3d z="12700" extrusionH="635000" contourW="12700" prstMaterial="matte">
            <a:extrusionClr>
              <a:schemeClr val="bg1"/>
            </a:extrusionClr>
            <a:contourClr>
              <a:srgbClr val="C00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Bent Arrow 22">
            <a:extLst>
              <a:ext uri="{FF2B5EF4-FFF2-40B4-BE49-F238E27FC236}">
                <a16:creationId xmlns:a16="http://schemas.microsoft.com/office/drawing/2014/main" id="{2D9889C7-6B58-6F4D-8AE8-D7A4129769C4}"/>
              </a:ext>
            </a:extLst>
          </p:cNvPr>
          <p:cNvSpPr/>
          <p:nvPr/>
        </p:nvSpPr>
        <p:spPr>
          <a:xfrm flipH="1">
            <a:off x="3269674" y="1752599"/>
            <a:ext cx="2743200" cy="1066800"/>
          </a:xfrm>
          <a:prstGeom prst="bentArrow">
            <a:avLst>
              <a:gd name="adj1" fmla="val 22231"/>
              <a:gd name="adj2" fmla="val 25923"/>
              <a:gd name="adj3" fmla="val 25000"/>
              <a:gd name="adj4" fmla="val 4375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Bent Arrow 23">
            <a:extLst>
              <a:ext uri="{FF2B5EF4-FFF2-40B4-BE49-F238E27FC236}">
                <a16:creationId xmlns:a16="http://schemas.microsoft.com/office/drawing/2014/main" id="{B812007F-1890-4944-A395-D30F57EBC394}"/>
              </a:ext>
            </a:extLst>
          </p:cNvPr>
          <p:cNvSpPr/>
          <p:nvPr/>
        </p:nvSpPr>
        <p:spPr>
          <a:xfrm flipH="1">
            <a:off x="7079674" y="1828799"/>
            <a:ext cx="990600" cy="990600"/>
          </a:xfrm>
          <a:prstGeom prst="ben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Bent Arrow 24">
            <a:extLst>
              <a:ext uri="{FF2B5EF4-FFF2-40B4-BE49-F238E27FC236}">
                <a16:creationId xmlns:a16="http://schemas.microsoft.com/office/drawing/2014/main" id="{A6953438-9490-E743-9491-26BB0551D039}"/>
              </a:ext>
            </a:extLst>
          </p:cNvPr>
          <p:cNvSpPr/>
          <p:nvPr/>
        </p:nvSpPr>
        <p:spPr>
          <a:xfrm>
            <a:off x="8070274" y="1828799"/>
            <a:ext cx="914400" cy="990600"/>
          </a:xfrm>
          <a:prstGeom prst="bentArrow">
            <a:avLst>
              <a:gd name="adj1" fmla="val 25000"/>
              <a:gd name="adj2" fmla="val 25490"/>
              <a:gd name="adj3" fmla="val 25000"/>
              <a:gd name="adj4" fmla="val 4375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679E0B2-2F82-874A-A363-09E18B7997B0}"/>
              </a:ext>
            </a:extLst>
          </p:cNvPr>
          <p:cNvSpPr txBox="1"/>
          <p:nvPr/>
        </p:nvSpPr>
        <p:spPr>
          <a:xfrm>
            <a:off x="3498274" y="4648200"/>
            <a:ext cx="8686800" cy="95410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prstClr val="white"/>
                </a:solidFill>
                <a:latin typeface="Century Gothic" pitchFamily="34" charset="0"/>
              </a:rPr>
              <a:t>So Data Centers use </a:t>
            </a:r>
            <a:r>
              <a:rPr lang="en-US" sz="2800" b="1">
                <a:solidFill>
                  <a:prstClr val="white"/>
                </a:solidFill>
                <a:latin typeface="Century Gothic" pitchFamily="34" charset="0"/>
              </a:rPr>
              <a:t>state-of-the-art</a:t>
            </a:r>
            <a:r>
              <a:rPr lang="en-US" sz="2800">
                <a:solidFill>
                  <a:prstClr val="white"/>
                </a:solidFill>
                <a:latin typeface="Century Gothic" pitchFamily="34" charset="0"/>
              </a:rPr>
              <a:t> air control systems to keep the computers running cool.</a:t>
            </a:r>
          </a:p>
        </p:txBody>
      </p:sp>
      <p:sp>
        <p:nvSpPr>
          <p:cNvPr id="27" name="Bent Arrow 26">
            <a:extLst>
              <a:ext uri="{FF2B5EF4-FFF2-40B4-BE49-F238E27FC236}">
                <a16:creationId xmlns:a16="http://schemas.microsoft.com/office/drawing/2014/main" id="{EFA5CFB8-CAA8-0740-B992-5FE06A07F5B2}"/>
              </a:ext>
            </a:extLst>
          </p:cNvPr>
          <p:cNvSpPr/>
          <p:nvPr/>
        </p:nvSpPr>
        <p:spPr>
          <a:xfrm flipH="1">
            <a:off x="8375074" y="2362199"/>
            <a:ext cx="1676400" cy="990600"/>
          </a:xfrm>
          <a:prstGeom prst="bentArrow">
            <a:avLst>
              <a:gd name="adj1" fmla="val 25000"/>
              <a:gd name="adj2" fmla="val 24490"/>
              <a:gd name="adj3" fmla="val 26000"/>
              <a:gd name="adj4" fmla="val 4375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0BC2B58-E470-F34A-83DD-D41A41B9E2AB}"/>
              </a:ext>
            </a:extLst>
          </p:cNvPr>
          <p:cNvSpPr txBox="1"/>
          <p:nvPr/>
        </p:nvSpPr>
        <p:spPr>
          <a:xfrm>
            <a:off x="9975274" y="2743199"/>
            <a:ext cx="76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FF0000"/>
                </a:solidFill>
                <a:latin typeface="Century Gothic" pitchFamily="34" charset="0"/>
              </a:rPr>
              <a:t>Hot Aisle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9DF2482-8AA7-744A-88D9-6E6E33D2655F}"/>
              </a:ext>
            </a:extLst>
          </p:cNvPr>
          <p:cNvSpPr txBox="1"/>
          <p:nvPr/>
        </p:nvSpPr>
        <p:spPr>
          <a:xfrm>
            <a:off x="7308274" y="2819400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00B0F0"/>
                </a:solidFill>
                <a:latin typeface="Century Gothic" pitchFamily="34" charset="0"/>
              </a:rPr>
              <a:t>Cold Aisle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385639E-066C-814A-A8D0-2CA5CF6AD262}"/>
              </a:ext>
            </a:extLst>
          </p:cNvPr>
          <p:cNvSpPr txBox="1"/>
          <p:nvPr/>
        </p:nvSpPr>
        <p:spPr>
          <a:xfrm>
            <a:off x="5936674" y="2219979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FF0000"/>
                </a:solidFill>
                <a:latin typeface="Century Gothic" pitchFamily="34" charset="0"/>
              </a:rPr>
              <a:t>Hot Aisle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B18FCD4-7337-9543-9721-3FD975FA6A78}"/>
              </a:ext>
            </a:extLst>
          </p:cNvPr>
          <p:cNvSpPr txBox="1"/>
          <p:nvPr/>
        </p:nvSpPr>
        <p:spPr>
          <a:xfrm>
            <a:off x="8679874" y="5712022"/>
            <a:ext cx="3512126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>
                <a:solidFill>
                  <a:prstClr val="white"/>
                </a:solidFill>
                <a:latin typeface="Century Gothic" panose="020B0502020202020204" pitchFamily="34" charset="0"/>
              </a:rPr>
              <a:t>10 – 1,000 Watt Microwaves/Cabinet</a:t>
            </a:r>
          </a:p>
          <a:p>
            <a:pPr algn="r"/>
            <a:r>
              <a:rPr lang="en-US" sz="1400">
                <a:solidFill>
                  <a:prstClr val="white"/>
                </a:solidFill>
                <a:latin typeface="Century Gothic" panose="020B0502020202020204" pitchFamily="34" charset="0"/>
              </a:rPr>
              <a:t>1,667 –  6 Watt LED Light Bulb </a:t>
            </a:r>
          </a:p>
        </p:txBody>
      </p:sp>
    </p:spTree>
    <p:extLst>
      <p:ext uri="{BB962C8B-B14F-4D97-AF65-F5344CB8AC3E}">
        <p14:creationId xmlns:p14="http://schemas.microsoft.com/office/powerpoint/2010/main" val="7758292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52B5F61-94C7-1F43-8A73-137B4DE2889D}"/>
              </a:ext>
            </a:extLst>
          </p:cNvPr>
          <p:cNvSpPr/>
          <p:nvPr/>
        </p:nvSpPr>
        <p:spPr>
          <a:xfrm>
            <a:off x="178421" y="423075"/>
            <a:ext cx="362414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>
                <a:solidFill>
                  <a:prstClr val="black"/>
                </a:solidFill>
                <a:latin typeface="Montserrat" pitchFamily="2" charset="77"/>
              </a:rPr>
              <a:t>Data Centers Also </a:t>
            </a:r>
            <a:r>
              <a:rPr lang="en-US" sz="4400" b="1">
                <a:solidFill>
                  <a:schemeClr val="bg1"/>
                </a:solidFill>
                <a:latin typeface="Montserrat" pitchFamily="2" charset="77"/>
              </a:rPr>
              <a:t>Help Support</a:t>
            </a:r>
            <a:r>
              <a:rPr lang="en-US" sz="4400">
                <a:solidFill>
                  <a:prstClr val="black"/>
                </a:solidFill>
                <a:latin typeface="Montserrat" pitchFamily="2" charset="77"/>
              </a:rPr>
              <a:t>…</a:t>
            </a:r>
          </a:p>
        </p:txBody>
      </p:sp>
      <p:pic>
        <p:nvPicPr>
          <p:cNvPr id="3" name="Picture 9" descr="C:\Users\Reception\AppData\Local\Microsoft\Windows\Temporary Internet Files\Content.IE5\0T8LD822\nuvem_social[1].jpg">
            <a:extLst>
              <a:ext uri="{FF2B5EF4-FFF2-40B4-BE49-F238E27FC236}">
                <a16:creationId xmlns:a16="http://schemas.microsoft.com/office/drawing/2014/main" id="{DEFEAE8B-0684-214B-8FE6-05994B047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4558656" y="1083605"/>
            <a:ext cx="5223430" cy="5223430"/>
          </a:xfrm>
          <a:prstGeom prst="rect">
            <a:avLst/>
          </a:prstGeom>
          <a:noFill/>
        </p:spPr>
      </p:pic>
      <p:sp>
        <p:nvSpPr>
          <p:cNvPr id="4" name="Cloud">
            <a:extLst>
              <a:ext uri="{FF2B5EF4-FFF2-40B4-BE49-F238E27FC236}">
                <a16:creationId xmlns:a16="http://schemas.microsoft.com/office/drawing/2014/main" id="{1E40E776-5C29-6341-91E8-554DA2EDCFF2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 flipH="1">
            <a:off x="8531301" y="2385642"/>
            <a:ext cx="2501571" cy="16764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Cloud">
            <a:extLst>
              <a:ext uri="{FF2B5EF4-FFF2-40B4-BE49-F238E27FC236}">
                <a16:creationId xmlns:a16="http://schemas.microsoft.com/office/drawing/2014/main" id="{13D415F9-FFFD-7B42-85F5-AE126D2B3BBE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 flipH="1">
            <a:off x="3996358" y="2311933"/>
            <a:ext cx="1752600" cy="117448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Cloud">
            <a:extLst>
              <a:ext uri="{FF2B5EF4-FFF2-40B4-BE49-F238E27FC236}">
                <a16:creationId xmlns:a16="http://schemas.microsoft.com/office/drawing/2014/main" id="{270CF8D8-F7F1-0044-959C-85F9BAB47420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 flipH="1">
            <a:off x="5012136" y="1083605"/>
            <a:ext cx="842938" cy="56488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Cloud">
            <a:extLst>
              <a:ext uri="{FF2B5EF4-FFF2-40B4-BE49-F238E27FC236}">
                <a16:creationId xmlns:a16="http://schemas.microsoft.com/office/drawing/2014/main" id="{DBB8BDCF-CC7A-6D46-9DBE-57E0F586A014}"/>
              </a:ext>
            </a:extLst>
          </p:cNvPr>
          <p:cNvSpPr>
            <a:spLocks noChangeAspect="1" noEditPoints="1" noChangeArrowheads="1"/>
          </p:cNvSpPr>
          <p:nvPr/>
        </p:nvSpPr>
        <p:spPr bwMode="auto">
          <a:xfrm flipH="1">
            <a:off x="7799963" y="987116"/>
            <a:ext cx="1411477" cy="94588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D6E931-3C21-5E40-A603-AE70A8721CB2}"/>
              </a:ext>
            </a:extLst>
          </p:cNvPr>
          <p:cNvSpPr/>
          <p:nvPr/>
        </p:nvSpPr>
        <p:spPr>
          <a:xfrm>
            <a:off x="9134361" y="4453845"/>
            <a:ext cx="292259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>
                <a:solidFill>
                  <a:prstClr val="black"/>
                </a:solidFill>
                <a:latin typeface="Century Gothic" pitchFamily="34" charset="0"/>
              </a:rPr>
              <a:t>The Cloud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B033C9-2BF6-D94F-87BD-E8BDB57A2369}"/>
              </a:ext>
            </a:extLst>
          </p:cNvPr>
          <p:cNvSpPr txBox="1"/>
          <p:nvPr/>
        </p:nvSpPr>
        <p:spPr>
          <a:xfrm>
            <a:off x="9523140" y="5262162"/>
            <a:ext cx="2668859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Montserrat SemiBold" pitchFamily="2" charset="77"/>
              </a:rPr>
              <a:t>        Extra Reading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BA72AB-3D28-0A40-8964-2D1407440A16}"/>
              </a:ext>
            </a:extLst>
          </p:cNvPr>
          <p:cNvSpPr/>
          <p:nvPr/>
        </p:nvSpPr>
        <p:spPr>
          <a:xfrm>
            <a:off x="8870257" y="5725485"/>
            <a:ext cx="3321743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err="1">
                <a:solidFill>
                  <a:prstClr val="black"/>
                </a:solidFill>
                <a:latin typeface="Montserrat" pitchFamily="2" charset="77"/>
              </a:rPr>
              <a:t>www.kidscodecs.com</a:t>
            </a:r>
            <a:r>
              <a:rPr lang="en-US" sz="1700">
                <a:solidFill>
                  <a:prstClr val="black"/>
                </a:solidFill>
                <a:latin typeface="Montserrat" pitchFamily="2" charset="77"/>
              </a:rPr>
              <a:t>/cloud/</a:t>
            </a:r>
          </a:p>
        </p:txBody>
      </p:sp>
    </p:spTree>
    <p:extLst>
      <p:ext uri="{BB962C8B-B14F-4D97-AF65-F5344CB8AC3E}">
        <p14:creationId xmlns:p14="http://schemas.microsoft.com/office/powerpoint/2010/main" val="4165150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693EBB2-9AE0-A042-9428-2305B15F38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7239" y="1927465"/>
            <a:ext cx="1969568" cy="19695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3AE5021-843F-2C44-BF6A-2EB9AE38BFD4}"/>
              </a:ext>
            </a:extLst>
          </p:cNvPr>
          <p:cNvSpPr txBox="1"/>
          <p:nvPr/>
        </p:nvSpPr>
        <p:spPr>
          <a:xfrm>
            <a:off x="1247239" y="4128411"/>
            <a:ext cx="19319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>
                <a:latin typeface="Montserrat" pitchFamily="2" charset="77"/>
              </a:rPr>
              <a:t>What is a</a:t>
            </a:r>
          </a:p>
          <a:p>
            <a:pPr algn="ctr"/>
            <a:r>
              <a:rPr lang="en-US" sz="2000" b="1">
                <a:solidFill>
                  <a:srgbClr val="00B0F0"/>
                </a:solidFill>
                <a:latin typeface="Montserrat SemiBold" pitchFamily="2" charset="77"/>
              </a:rPr>
              <a:t>Data Center</a:t>
            </a:r>
            <a:r>
              <a:rPr lang="en-US" sz="2000">
                <a:latin typeface="Montserrat" pitchFamily="2" charset="77"/>
              </a:rPr>
              <a:t>?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1DC38C4B-F0F6-B14A-A238-565B54B575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680" y="2137602"/>
            <a:ext cx="1759431" cy="175943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30440DF-1795-4C49-85D0-29FCB0DA582C}"/>
              </a:ext>
            </a:extLst>
          </p:cNvPr>
          <p:cNvSpPr txBox="1"/>
          <p:nvPr/>
        </p:nvSpPr>
        <p:spPr>
          <a:xfrm>
            <a:off x="4680219" y="4183765"/>
            <a:ext cx="3128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Montserrat" pitchFamily="2" charset="77"/>
              </a:rPr>
              <a:t>Why are Data Centers </a:t>
            </a:r>
            <a:r>
              <a:rPr lang="en-US" sz="2000" b="1">
                <a:solidFill>
                  <a:srgbClr val="00B0F0"/>
                </a:solidFill>
                <a:latin typeface="Montserrat SemiBold" pitchFamily="2" charset="77"/>
              </a:rPr>
              <a:t>Important</a:t>
            </a:r>
            <a:r>
              <a:rPr lang="en-US" sz="2000">
                <a:latin typeface="Montserrat" pitchFamily="2" charset="77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CCA4AD-7180-2B4B-A26C-607294BBF0E6}"/>
              </a:ext>
            </a:extLst>
          </p:cNvPr>
          <p:cNvSpPr txBox="1"/>
          <p:nvPr/>
        </p:nvSpPr>
        <p:spPr>
          <a:xfrm>
            <a:off x="8273252" y="4210200"/>
            <a:ext cx="3872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Montserrat" pitchFamily="2" charset="77"/>
              </a:rPr>
              <a:t>How to </a:t>
            </a:r>
            <a:r>
              <a:rPr lang="en-US" sz="2000" b="1">
                <a:solidFill>
                  <a:srgbClr val="00B0F0"/>
                </a:solidFill>
                <a:latin typeface="Montserrat" pitchFamily="2" charset="77"/>
              </a:rPr>
              <a:t>Prepare</a:t>
            </a:r>
            <a:r>
              <a:rPr lang="en-US" sz="2000" b="1">
                <a:solidFill>
                  <a:srgbClr val="009163"/>
                </a:solidFill>
                <a:latin typeface="Montserrat" pitchFamily="2" charset="77"/>
              </a:rPr>
              <a:t> </a:t>
            </a:r>
            <a:r>
              <a:rPr lang="en-US" sz="2000">
                <a:latin typeface="Montserrat" pitchFamily="2" charset="77"/>
              </a:rPr>
              <a:t>for Data Center</a:t>
            </a:r>
            <a:r>
              <a:rPr lang="en-US" sz="2000" b="1">
                <a:solidFill>
                  <a:srgbClr val="009163"/>
                </a:solidFill>
                <a:latin typeface="Montserrat" pitchFamily="2" charset="77"/>
              </a:rPr>
              <a:t> </a:t>
            </a:r>
            <a:r>
              <a:rPr lang="en-US" sz="2000" b="1">
                <a:solidFill>
                  <a:srgbClr val="00B0F0"/>
                </a:solidFill>
                <a:latin typeface="Montserrat" pitchFamily="2" charset="77"/>
              </a:rPr>
              <a:t>Careers</a:t>
            </a:r>
            <a:r>
              <a:rPr lang="en-US" sz="2000">
                <a:latin typeface="Montserrat" pitchFamily="2" charset="77"/>
              </a:rPr>
              <a:t>? </a:t>
            </a:r>
          </a:p>
        </p:txBody>
      </p:sp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66BC77F-9731-3D41-AE32-0ED600AF92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28911" y="2021912"/>
            <a:ext cx="1961314" cy="199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8524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1F72AE-C28E-6247-916A-5F441DF2D072}"/>
              </a:ext>
            </a:extLst>
          </p:cNvPr>
          <p:cNvSpPr/>
          <p:nvPr/>
        </p:nvSpPr>
        <p:spPr>
          <a:xfrm>
            <a:off x="1777448" y="1779105"/>
            <a:ext cx="8637104" cy="2941982"/>
          </a:xfrm>
          <a:prstGeom prst="rect">
            <a:avLst/>
          </a:prstGeom>
          <a:solidFill>
            <a:srgbClr val="AFABAB">
              <a:alpha val="905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D0D46C7-F005-AE47-8561-1BE324C11BFE}"/>
              </a:ext>
            </a:extLst>
          </p:cNvPr>
          <p:cNvGrpSpPr/>
          <p:nvPr/>
        </p:nvGrpSpPr>
        <p:grpSpPr>
          <a:xfrm>
            <a:off x="2725668" y="2465266"/>
            <a:ext cx="6553397" cy="1838143"/>
            <a:chOff x="2277972" y="1850597"/>
            <a:chExt cx="6553397" cy="183814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079FDFC-0A8E-E440-8326-3AC82CDB4ABC}"/>
                </a:ext>
              </a:extLst>
            </p:cNvPr>
            <p:cNvSpPr txBox="1"/>
            <p:nvPr/>
          </p:nvSpPr>
          <p:spPr>
            <a:xfrm>
              <a:off x="2277972" y="1850597"/>
              <a:ext cx="6553397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>
                  <a:solidFill>
                    <a:prstClr val="black"/>
                  </a:solidFill>
                  <a:latin typeface="Montserrat" pitchFamily="2" charset="77"/>
                </a:rPr>
                <a:t>DATA CENTERS HAVE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73F2655-CFBE-3D4C-BE86-135BC768E18C}"/>
                </a:ext>
              </a:extLst>
            </p:cNvPr>
            <p:cNvSpPr txBox="1"/>
            <p:nvPr/>
          </p:nvSpPr>
          <p:spPr>
            <a:xfrm>
              <a:off x="3933072" y="2954436"/>
              <a:ext cx="3243196" cy="734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rPr>
                <a:t>NEEDS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67681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-up of a window&#10;&#10;Description automatically generated with low confidence">
            <a:extLst>
              <a:ext uri="{FF2B5EF4-FFF2-40B4-BE49-F238E27FC236}">
                <a16:creationId xmlns:a16="http://schemas.microsoft.com/office/drawing/2014/main" id="{79557291-B090-B84C-A8F3-172F0CF40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362945" y="0"/>
            <a:ext cx="9829055" cy="6858000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6241977B-6FDD-9648-A579-ADDC7451A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465996" y="-295641"/>
            <a:ext cx="8438606" cy="709838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EC91DA3-8DE5-7B45-8ECC-E615C18F9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16468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>
                <a:latin typeface="Montserrat" pitchFamily="2" charset="77"/>
              </a:rPr>
              <a:t>DATA CENTER</a:t>
            </a:r>
            <a:br>
              <a:rPr lang="en-US" sz="4000">
                <a:latin typeface="Montserrat" pitchFamily="2" charset="77"/>
              </a:rPr>
            </a:br>
            <a:r>
              <a:rPr lang="en-US" sz="4000" b="1">
                <a:solidFill>
                  <a:srgbClr val="00B0F0"/>
                </a:solidFill>
                <a:latin typeface="Montserrat SemiBold" pitchFamily="2" charset="77"/>
              </a:rPr>
              <a:t>NEEDS</a:t>
            </a:r>
          </a:p>
        </p:txBody>
      </p:sp>
      <p:pic>
        <p:nvPicPr>
          <p:cNvPr id="46" name="Picture 2" descr="C:\Users\Reception\AppData\Local\Microsoft\Windows\Temporary Internet Files\Content.IE5\JRCKDOIM\primary-power-manager[1].png">
            <a:extLst>
              <a:ext uri="{FF2B5EF4-FFF2-40B4-BE49-F238E27FC236}">
                <a16:creationId xmlns:a16="http://schemas.microsoft.com/office/drawing/2014/main" id="{7467504C-9593-C44F-8ED9-9EFEC4E21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6227" y="2510036"/>
            <a:ext cx="650064" cy="650067"/>
          </a:xfrm>
          <a:prstGeom prst="rect">
            <a:avLst/>
          </a:prstGeom>
          <a:noFill/>
        </p:spPr>
      </p:pic>
      <p:pic>
        <p:nvPicPr>
          <p:cNvPr id="47" name="Picture 3" descr="C:\Users\Reception\AppData\Local\Microsoft\Windows\Temporary Internet Files\Content.IE5\BZTZEL3P\1362589065[1].png">
            <a:extLst>
              <a:ext uri="{FF2B5EF4-FFF2-40B4-BE49-F238E27FC236}">
                <a16:creationId xmlns:a16="http://schemas.microsoft.com/office/drawing/2014/main" id="{16BE9D52-C5E7-8843-B90A-B4FDDF0F0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5599" y="3816326"/>
            <a:ext cx="397930" cy="573010"/>
          </a:xfrm>
          <a:prstGeom prst="rect">
            <a:avLst/>
          </a:prstGeom>
          <a:noFill/>
        </p:spPr>
      </p:pic>
      <p:pic>
        <p:nvPicPr>
          <p:cNvPr id="48" name="Picture 4" descr="C:\Users\Reception\AppData\Local\Microsoft\Windows\Temporary Internet Files\Content.IE5\JRCKDOIM\Lightning_bolt_of_energy_1239388375847583748573847534657346573485783475837458374857834785783478478347957[1].png">
            <a:extLst>
              <a:ext uri="{FF2B5EF4-FFF2-40B4-BE49-F238E27FC236}">
                <a16:creationId xmlns:a16="http://schemas.microsoft.com/office/drawing/2014/main" id="{66F5614B-0800-3847-AD14-ACBB961AF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5725" y="5322166"/>
            <a:ext cx="646140" cy="519366"/>
          </a:xfrm>
          <a:prstGeom prst="rect">
            <a:avLst/>
          </a:prstGeom>
          <a:noFill/>
        </p:spPr>
      </p:pic>
      <p:pic>
        <p:nvPicPr>
          <p:cNvPr id="49" name="Picture 5" descr="C:\Users\Reception\AppData\Local\Microsoft\Windows\Temporary Internet Files\Content.IE5\BZTZEL3P\computer-cables[1].png">
            <a:extLst>
              <a:ext uri="{FF2B5EF4-FFF2-40B4-BE49-F238E27FC236}">
                <a16:creationId xmlns:a16="http://schemas.microsoft.com/office/drawing/2014/main" id="{1D4683A5-E0F7-0F4F-92F8-B1CCEE2B4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25668" y="2588004"/>
            <a:ext cx="1025748" cy="615024"/>
          </a:xfrm>
          <a:prstGeom prst="rect">
            <a:avLst/>
          </a:prstGeom>
          <a:noFill/>
        </p:spPr>
      </p:pic>
      <p:pic>
        <p:nvPicPr>
          <p:cNvPr id="50" name="Picture 7" descr="C:\Users\Reception\AppData\Local\Microsoft\Windows\Temporary Internet Files\Content.IE5\JRCKDOIM\THERMO01[1].png">
            <a:extLst>
              <a:ext uri="{FF2B5EF4-FFF2-40B4-BE49-F238E27FC236}">
                <a16:creationId xmlns:a16="http://schemas.microsoft.com/office/drawing/2014/main" id="{042F6740-D340-D14D-A81E-3C51F74BB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34526" y="3675339"/>
            <a:ext cx="745225" cy="717590"/>
          </a:xfrm>
          <a:prstGeom prst="rect">
            <a:avLst/>
          </a:prstGeom>
          <a:noFill/>
        </p:spPr>
      </p:pic>
      <p:pic>
        <p:nvPicPr>
          <p:cNvPr id="51" name="Picture 9" descr="C:\Users\Reception\AppData\Local\Microsoft\Windows\Temporary Internet Files\Content.IE5\0T8LD822\money_clipart_banknote[1].gif">
            <a:extLst>
              <a:ext uri="{FF2B5EF4-FFF2-40B4-BE49-F238E27FC236}">
                <a16:creationId xmlns:a16="http://schemas.microsoft.com/office/drawing/2014/main" id="{D13788A5-25F3-D747-A9C0-1AC363FF6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36295" y="5154160"/>
            <a:ext cx="834021" cy="583815"/>
          </a:xfrm>
          <a:prstGeom prst="rect">
            <a:avLst/>
          </a:prstGeom>
          <a:noFill/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6E620E88-2B0C-1E4F-A5B9-1FD29FAEF2EF}"/>
              </a:ext>
            </a:extLst>
          </p:cNvPr>
          <p:cNvSpPr txBox="1"/>
          <p:nvPr/>
        </p:nvSpPr>
        <p:spPr>
          <a:xfrm>
            <a:off x="1453247" y="2591809"/>
            <a:ext cx="1705174" cy="583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latin typeface="Montserrat SemiBold" pitchFamily="2" charset="77"/>
              </a:rPr>
              <a:t>Power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D8128EE-C620-BC47-BEF2-39294C4F7967}"/>
              </a:ext>
            </a:extLst>
          </p:cNvPr>
          <p:cNvSpPr/>
          <p:nvPr/>
        </p:nvSpPr>
        <p:spPr>
          <a:xfrm>
            <a:off x="4351416" y="249533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>
                <a:latin typeface="Montserrat SemiBold" pitchFamily="2" charset="77"/>
              </a:rPr>
              <a:t>High Speed</a:t>
            </a:r>
          </a:p>
          <a:p>
            <a:r>
              <a:rPr lang="en-US" sz="2400" b="1">
                <a:latin typeface="Montserrat SemiBold" pitchFamily="2" charset="77"/>
              </a:rPr>
              <a:t>Cabling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5EE9065-DCC2-5E4C-A3ED-81C40A495350}"/>
              </a:ext>
            </a:extLst>
          </p:cNvPr>
          <p:cNvSpPr txBox="1"/>
          <p:nvPr/>
        </p:nvSpPr>
        <p:spPr>
          <a:xfrm>
            <a:off x="1442610" y="3830776"/>
            <a:ext cx="1398644" cy="583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latin typeface="Montserrat SemiBold" pitchFamily="2" charset="77"/>
              </a:rPr>
              <a:t>Water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CDD35CA-CF7F-0A41-9D1C-373865E1ECFC}"/>
              </a:ext>
            </a:extLst>
          </p:cNvPr>
          <p:cNvSpPr txBox="1"/>
          <p:nvPr/>
        </p:nvSpPr>
        <p:spPr>
          <a:xfrm>
            <a:off x="1400134" y="5154160"/>
            <a:ext cx="2261065" cy="583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latin typeface="Montserrat SemiBold" pitchFamily="2" charset="77"/>
              </a:rPr>
              <a:t>Electricity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781589F-6D23-D04B-BE4A-BDAC1C9B29B7}"/>
              </a:ext>
            </a:extLst>
          </p:cNvPr>
          <p:cNvSpPr/>
          <p:nvPr/>
        </p:nvSpPr>
        <p:spPr>
          <a:xfrm>
            <a:off x="4351416" y="503056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>
                <a:latin typeface="Montserrat SemiBold" pitchFamily="2" charset="77"/>
              </a:rPr>
              <a:t>Financial</a:t>
            </a:r>
          </a:p>
          <a:p>
            <a:r>
              <a:rPr lang="en-US" sz="2400" b="1">
                <a:latin typeface="Montserrat SemiBold" pitchFamily="2" charset="77"/>
              </a:rPr>
              <a:t>Support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9EECD68-8988-1A4A-B6A0-CE9185CE553D}"/>
              </a:ext>
            </a:extLst>
          </p:cNvPr>
          <p:cNvSpPr/>
          <p:nvPr/>
        </p:nvSpPr>
        <p:spPr>
          <a:xfrm>
            <a:off x="4309504" y="3740437"/>
            <a:ext cx="1524745" cy="583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latin typeface="Montserrat SemiBold" pitchFamily="2" charset="77"/>
              </a:rPr>
              <a:t>Climate</a:t>
            </a:r>
          </a:p>
        </p:txBody>
      </p:sp>
    </p:spTree>
    <p:extLst>
      <p:ext uri="{BB962C8B-B14F-4D97-AF65-F5344CB8AC3E}">
        <p14:creationId xmlns:p14="http://schemas.microsoft.com/office/powerpoint/2010/main" val="24202979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D152F46-95E1-DC4D-81A0-D0F30F1A73AA}"/>
              </a:ext>
            </a:extLst>
          </p:cNvPr>
          <p:cNvSpPr/>
          <p:nvPr/>
        </p:nvSpPr>
        <p:spPr>
          <a:xfrm>
            <a:off x="1777448" y="1779105"/>
            <a:ext cx="8637104" cy="2941982"/>
          </a:xfrm>
          <a:prstGeom prst="rect">
            <a:avLst/>
          </a:prstGeom>
          <a:solidFill>
            <a:srgbClr val="AFABAB">
              <a:alpha val="905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476434D-6A8E-134C-9DA3-4EB9E74093B7}"/>
              </a:ext>
            </a:extLst>
          </p:cNvPr>
          <p:cNvGrpSpPr/>
          <p:nvPr/>
        </p:nvGrpSpPr>
        <p:grpSpPr>
          <a:xfrm>
            <a:off x="2725668" y="2465266"/>
            <a:ext cx="6553397" cy="1838143"/>
            <a:chOff x="2277972" y="1850597"/>
            <a:chExt cx="6553397" cy="183814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E82B769-75CD-D042-9044-8C734DB9B054}"/>
                </a:ext>
              </a:extLst>
            </p:cNvPr>
            <p:cNvSpPr txBox="1"/>
            <p:nvPr/>
          </p:nvSpPr>
          <p:spPr>
            <a:xfrm>
              <a:off x="2277972" y="1850597"/>
              <a:ext cx="6553397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>
                  <a:solidFill>
                    <a:prstClr val="black"/>
                  </a:solidFill>
                  <a:latin typeface="Montserrat" pitchFamily="2" charset="77"/>
                </a:rPr>
                <a:t>DATA CENTERS HAVE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C9EB11B-E080-A543-B40F-77A6D0F2FA44}"/>
                </a:ext>
              </a:extLst>
            </p:cNvPr>
            <p:cNvSpPr txBox="1"/>
            <p:nvPr/>
          </p:nvSpPr>
          <p:spPr>
            <a:xfrm>
              <a:off x="2935202" y="2954436"/>
              <a:ext cx="5238935" cy="734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rPr>
                <a:t>CONCERNS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76111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-up of a window&#10;&#10;Description automatically generated with low confidence">
            <a:extLst>
              <a:ext uri="{FF2B5EF4-FFF2-40B4-BE49-F238E27FC236}">
                <a16:creationId xmlns:a16="http://schemas.microsoft.com/office/drawing/2014/main" id="{79557291-B090-B84C-A8F3-172F0CF40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29055" cy="6858000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6241977B-6FDD-9648-A579-ADDC7451A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097423" y="-389090"/>
            <a:ext cx="8438606" cy="709838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EC91DA3-8DE5-7B45-8ECC-E615C18F9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1619" y="923019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>
                <a:latin typeface="Montserrat" pitchFamily="2" charset="77"/>
              </a:rPr>
              <a:t>DATA CENTER</a:t>
            </a:r>
            <a:br>
              <a:rPr lang="en-US" sz="4000">
                <a:latin typeface="Montserrat" pitchFamily="2" charset="77"/>
              </a:rPr>
            </a:br>
            <a:r>
              <a:rPr lang="en-US" sz="4000" b="1">
                <a:solidFill>
                  <a:srgbClr val="00B0F0"/>
                </a:solidFill>
                <a:latin typeface="Montserrat SemiBold" pitchFamily="2" charset="77"/>
              </a:rPr>
              <a:t>CONCERNS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E620E88-2B0C-1E4F-A5B9-1FD29FAEF2EF}"/>
              </a:ext>
            </a:extLst>
          </p:cNvPr>
          <p:cNvSpPr txBox="1"/>
          <p:nvPr/>
        </p:nvSpPr>
        <p:spPr>
          <a:xfrm>
            <a:off x="6550066" y="2510445"/>
            <a:ext cx="4587834" cy="583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latin typeface="Montserrat SemiBold" pitchFamily="2" charset="77"/>
              </a:rPr>
              <a:t>Natural Disasters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5EE9065-DCC2-5E4C-A3ED-81C40A495350}"/>
              </a:ext>
            </a:extLst>
          </p:cNvPr>
          <p:cNvSpPr txBox="1"/>
          <p:nvPr/>
        </p:nvSpPr>
        <p:spPr>
          <a:xfrm>
            <a:off x="6550066" y="3291885"/>
            <a:ext cx="3049071" cy="583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latin typeface="Montserrat SemiBold" pitchFamily="2" charset="77"/>
              </a:rPr>
              <a:t>Visibility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CDD35CA-CF7F-0A41-9D1C-373865E1ECFC}"/>
              </a:ext>
            </a:extLst>
          </p:cNvPr>
          <p:cNvSpPr txBox="1"/>
          <p:nvPr/>
        </p:nvSpPr>
        <p:spPr>
          <a:xfrm>
            <a:off x="6550066" y="4055155"/>
            <a:ext cx="4587834" cy="583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latin typeface="Montserrat SemiBold" pitchFamily="2" charset="77"/>
              </a:rPr>
              <a:t>Near Transportation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8EE7E3-B60B-3844-9B2E-D0546CBE0C45}"/>
              </a:ext>
            </a:extLst>
          </p:cNvPr>
          <p:cNvSpPr txBox="1"/>
          <p:nvPr/>
        </p:nvSpPr>
        <p:spPr>
          <a:xfrm>
            <a:off x="6583710" y="4954010"/>
            <a:ext cx="4025900" cy="583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latin typeface="Montserrat SemiBold" pitchFamily="2" charset="77"/>
              </a:rPr>
              <a:t>Friendly Neighbors</a:t>
            </a:r>
          </a:p>
        </p:txBody>
      </p:sp>
      <p:pic>
        <p:nvPicPr>
          <p:cNvPr id="18" name="Picture 10" descr="C:\Users\Reception\AppData\Local\Microsoft\Windows\Temporary Internet Files\Content.IE5\BZTZEL3P\tornado[1].jpg">
            <a:extLst>
              <a:ext uri="{FF2B5EF4-FFF2-40B4-BE49-F238E27FC236}">
                <a16:creationId xmlns:a16="http://schemas.microsoft.com/office/drawing/2014/main" id="{45D81988-0A6B-594C-AC98-4EF7E3BA5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4799" y="2453524"/>
            <a:ext cx="474244" cy="628650"/>
          </a:xfrm>
          <a:prstGeom prst="rect">
            <a:avLst/>
          </a:prstGeom>
          <a:noFill/>
        </p:spPr>
      </p:pic>
      <p:pic>
        <p:nvPicPr>
          <p:cNvPr id="19" name="Picture 11" descr="C:\Users\Reception\AppData\Local\Microsoft\Windows\Temporary Internet Files\Content.IE5\BZTZEL3P\cartoon-eyes-1391699874IpT[1].jpg">
            <a:extLst>
              <a:ext uri="{FF2B5EF4-FFF2-40B4-BE49-F238E27FC236}">
                <a16:creationId xmlns:a16="http://schemas.microsoft.com/office/drawing/2014/main" id="{43EA9606-6E4B-4446-BEFF-7D42D2CF2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95221" y="3531860"/>
            <a:ext cx="533400" cy="256699"/>
          </a:xfrm>
          <a:prstGeom prst="rect">
            <a:avLst/>
          </a:prstGeom>
          <a:noFill/>
        </p:spPr>
      </p:pic>
      <p:pic>
        <p:nvPicPr>
          <p:cNvPr id="20" name="Picture 12" descr="C:\Users\Reception\AppData\Local\Microsoft\Windows\Temporary Internet Files\Content.IE5\0T8LD822\airplane_by_xfaststyle-d3a1ufj[1].jpg">
            <a:extLst>
              <a:ext uri="{FF2B5EF4-FFF2-40B4-BE49-F238E27FC236}">
                <a16:creationId xmlns:a16="http://schemas.microsoft.com/office/drawing/2014/main" id="{DDC3C04F-B18F-CA40-9CD8-F4CE0C9FC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9387" y="4211841"/>
            <a:ext cx="935933" cy="454863"/>
          </a:xfrm>
          <a:prstGeom prst="rect">
            <a:avLst/>
          </a:prstGeom>
          <a:noFill/>
        </p:spPr>
      </p:pic>
      <p:pic>
        <p:nvPicPr>
          <p:cNvPr id="21" name="Picture 13" descr="C:\Users\Reception\AppData\Local\Microsoft\Windows\Temporary Internet Files\Content.IE5\JRCKDOIM\Word_Family_House[1].png">
            <a:extLst>
              <a:ext uri="{FF2B5EF4-FFF2-40B4-BE49-F238E27FC236}">
                <a16:creationId xmlns:a16="http://schemas.microsoft.com/office/drawing/2014/main" id="{E9375D77-4F65-2841-AFB3-F4BB259A1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7066" y="5057687"/>
            <a:ext cx="533400" cy="447627"/>
          </a:xfrm>
          <a:prstGeom prst="rect">
            <a:avLst/>
          </a:prstGeom>
          <a:noFill/>
        </p:spPr>
      </p:pic>
      <p:pic>
        <p:nvPicPr>
          <p:cNvPr id="22" name="Picture 13" descr="C:\Users\Reception\AppData\Local\Microsoft\Windows\Temporary Internet Files\Content.IE5\JRCKDOIM\Word_Family_House[1].png">
            <a:extLst>
              <a:ext uri="{FF2B5EF4-FFF2-40B4-BE49-F238E27FC236}">
                <a16:creationId xmlns:a16="http://schemas.microsoft.com/office/drawing/2014/main" id="{36013402-F2AB-F641-BFCC-9DDFE9BA0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6666" y="5045433"/>
            <a:ext cx="533400" cy="447627"/>
          </a:xfrm>
          <a:prstGeom prst="rect">
            <a:avLst/>
          </a:prstGeom>
          <a:noFill/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EDF1714-2397-A147-9730-C22810E31FE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6092866" y="5180777"/>
            <a:ext cx="349178" cy="2618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32DDBAC-7518-3440-AD8D-645FE9819EF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5492899" y="5187730"/>
            <a:ext cx="349178" cy="26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6983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69923-BF9A-F443-B646-7871FDCC4E6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81744" y="37272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>
                <a:solidFill>
                  <a:srgbClr val="00B0F0"/>
                </a:solidFill>
                <a:latin typeface="Montserrat SemiBold" pitchFamily="2" charset="77"/>
              </a:rPr>
              <a:t>SUSTAINABILITY </a:t>
            </a:r>
            <a:r>
              <a:rPr lang="en-US">
                <a:latin typeface="Montserrat" pitchFamily="2" charset="77"/>
              </a:rPr>
              <a:t>&amp;</a:t>
            </a:r>
            <a:br>
              <a:rPr lang="en-US">
                <a:latin typeface="Montserrat" pitchFamily="2" charset="77"/>
              </a:rPr>
            </a:br>
            <a:r>
              <a:rPr lang="en-US" b="1">
                <a:solidFill>
                  <a:srgbClr val="00B0F0"/>
                </a:solidFill>
                <a:latin typeface="Montserrat SemiBold" pitchFamily="2" charset="77"/>
              </a:rPr>
              <a:t>ENERGY EFFICIENCY 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FCAB96D-8CB4-F349-89FF-74E1FE9019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4880" y="4190690"/>
            <a:ext cx="2662239" cy="1357742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3E329E98-3CB5-AF46-BB60-D21D2FB3F4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6544" y="2389076"/>
            <a:ext cx="2286000" cy="1143000"/>
          </a:xfrm>
          <a:prstGeom prst="rect">
            <a:avLst/>
          </a:prstGeom>
        </p:spPr>
      </p:pic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F1247595-AA75-DD41-B4D1-1C2FA0E649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5641" y="2389076"/>
            <a:ext cx="3237980" cy="8370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E85B75-5559-B345-BAC5-0D6CCE75BD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2382" y="4002226"/>
            <a:ext cx="2324498" cy="15462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161E48-1060-4146-AE0A-64789C4D83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820" y="1935920"/>
            <a:ext cx="2967188" cy="2042414"/>
          </a:xfrm>
          <a:prstGeom prst="rect">
            <a:avLst/>
          </a:prstGeom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C1BC0D1E-8DA8-8742-8263-2F7AD816A2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3820" y="4405432"/>
            <a:ext cx="3042416" cy="109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8370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69923-BF9A-F443-B646-7871FDCC4E6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81744" y="37272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>
                <a:solidFill>
                  <a:srgbClr val="00B0F0"/>
                </a:solidFill>
                <a:latin typeface="Montserrat SemiBold" pitchFamily="2" charset="77"/>
              </a:rPr>
              <a:t>SUSTAINABILITY </a:t>
            </a:r>
            <a:r>
              <a:rPr lang="en-US">
                <a:latin typeface="Montserrat" pitchFamily="2" charset="77"/>
              </a:rPr>
              <a:t>&amp;</a:t>
            </a:r>
            <a:br>
              <a:rPr lang="en-US">
                <a:latin typeface="Montserrat" pitchFamily="2" charset="77"/>
              </a:rPr>
            </a:br>
            <a:r>
              <a:rPr lang="en-US" b="1">
                <a:solidFill>
                  <a:srgbClr val="00B0F0"/>
                </a:solidFill>
                <a:latin typeface="Montserrat SemiBold" pitchFamily="2" charset="77"/>
              </a:rPr>
              <a:t>ENERGY EFFICIENCY </a:t>
            </a:r>
          </a:p>
        </p:txBody>
      </p:sp>
      <p:pic>
        <p:nvPicPr>
          <p:cNvPr id="13" name="Picture 12" descr="White Paper Sustainable Decommissioning">
            <a:extLst>
              <a:ext uri="{FF2B5EF4-FFF2-40B4-BE49-F238E27FC236}">
                <a16:creationId xmlns:a16="http://schemas.microsoft.com/office/drawing/2014/main" id="{EE2DEDD3-5DA4-2E49-A108-F774AEA9AD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9167"/>
          <a:stretch/>
        </p:blipFill>
        <p:spPr bwMode="auto">
          <a:xfrm>
            <a:off x="8963192" y="3429000"/>
            <a:ext cx="3067153" cy="277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DBCB505-55EA-4C43-80FE-79E7395A4B24}"/>
              </a:ext>
            </a:extLst>
          </p:cNvPr>
          <p:cNvSpPr txBox="1"/>
          <p:nvPr/>
        </p:nvSpPr>
        <p:spPr>
          <a:xfrm>
            <a:off x="6271867" y="1633492"/>
            <a:ext cx="5920133" cy="523220"/>
          </a:xfrm>
          <a:prstGeom prst="rect">
            <a:avLst/>
          </a:prstGeom>
          <a:solidFill>
            <a:srgbClr val="4AA3D5"/>
          </a:solidFill>
        </p:spPr>
        <p:txBody>
          <a:bodyPr wrap="square" rtlCol="0">
            <a:spAutoFit/>
          </a:bodyPr>
          <a:lstStyle/>
          <a:p>
            <a:pPr algn="ctr"/>
            <a:endParaRPr lang="en-US" sz="280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7F3C30-D77D-FF43-A5DB-E60F7499CBAD}"/>
              </a:ext>
            </a:extLst>
          </p:cNvPr>
          <p:cNvSpPr txBox="1"/>
          <p:nvPr/>
        </p:nvSpPr>
        <p:spPr>
          <a:xfrm>
            <a:off x="482599" y="1630818"/>
            <a:ext cx="5789268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endParaRPr lang="en-US" sz="280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37C3C06-33D7-8943-8FEC-F6DE4D6D6076}"/>
              </a:ext>
            </a:extLst>
          </p:cNvPr>
          <p:cNvSpPr txBox="1">
            <a:spLocks/>
          </p:cNvSpPr>
          <p:nvPr/>
        </p:nvSpPr>
        <p:spPr>
          <a:xfrm>
            <a:off x="1169462" y="1928296"/>
            <a:ext cx="5102405" cy="4965288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500">
              <a:latin typeface="Montserrat" pitchFamily="2" charset="77"/>
            </a:endParaRPr>
          </a:p>
          <a:p>
            <a:r>
              <a:rPr lang="en-US" sz="1500">
                <a:latin typeface="Montserrat"/>
              </a:rPr>
              <a:t>Increasing the room temperatures</a:t>
            </a:r>
          </a:p>
          <a:p>
            <a:r>
              <a:rPr lang="en-US" sz="1500">
                <a:latin typeface="Montserrat"/>
              </a:rPr>
              <a:t>Lower humidity set points or eliminate humidification</a:t>
            </a:r>
          </a:p>
          <a:p>
            <a:r>
              <a:rPr lang="en-US" sz="1500">
                <a:latin typeface="Montserrat"/>
              </a:rPr>
              <a:t>Use lighting controls to turn off lights in areas without occupants</a:t>
            </a:r>
          </a:p>
          <a:p>
            <a:r>
              <a:rPr lang="en-US" sz="1500">
                <a:latin typeface="Montserrat"/>
              </a:rPr>
              <a:t>High-efficient transformers and UPS modules</a:t>
            </a:r>
          </a:p>
          <a:p>
            <a:r>
              <a:rPr lang="en-US" sz="1500">
                <a:latin typeface="Montserrat"/>
              </a:rPr>
              <a:t>LED lighting – targeted locations</a:t>
            </a:r>
          </a:p>
          <a:p>
            <a:r>
              <a:rPr lang="en-US" sz="1500">
                <a:latin typeface="Montserrat"/>
              </a:rPr>
              <a:t>Free cooling on the mechanical systems (pumped refrigerant, air or water side)</a:t>
            </a:r>
          </a:p>
          <a:p>
            <a:r>
              <a:rPr lang="en-US" sz="1500">
                <a:latin typeface="Montserrat"/>
              </a:rPr>
              <a:t>Use water cooled mechanical equipment</a:t>
            </a:r>
          </a:p>
          <a:p>
            <a:r>
              <a:rPr lang="en-US" sz="1500">
                <a:latin typeface="Montserrat"/>
              </a:rPr>
              <a:t>CFD study to determine possible airflow reductions.</a:t>
            </a:r>
          </a:p>
          <a:p>
            <a:r>
              <a:rPr lang="en-US" sz="1500">
                <a:latin typeface="Montserrat"/>
              </a:rPr>
              <a:t>Hot/cold aisle containment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500">
              <a:latin typeface="Montserrat" pitchFamily="2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EC1654-069B-BA4F-A7AA-ABD659197F56}"/>
              </a:ext>
            </a:extLst>
          </p:cNvPr>
          <p:cNvSpPr/>
          <p:nvPr/>
        </p:nvSpPr>
        <p:spPr>
          <a:xfrm>
            <a:off x="6450538" y="1724266"/>
            <a:ext cx="4572000" cy="40780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2500" b="1">
                <a:solidFill>
                  <a:schemeClr val="bg1"/>
                </a:solidFill>
                <a:latin typeface="Montserrat SemiBold" pitchFamily="2" charset="77"/>
              </a:rPr>
              <a:t>Water</a:t>
            </a:r>
            <a:r>
              <a:rPr lang="en-US" sz="250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500" b="1">
                <a:solidFill>
                  <a:schemeClr val="bg1"/>
                </a:solidFill>
                <a:latin typeface="Montserrat SemiBold" pitchFamily="2" charset="77"/>
              </a:rPr>
              <a:t>Reduction by: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A1163D-7B40-4D4C-81B0-74F217DCA244}"/>
              </a:ext>
            </a:extLst>
          </p:cNvPr>
          <p:cNvSpPr/>
          <p:nvPr/>
        </p:nvSpPr>
        <p:spPr>
          <a:xfrm>
            <a:off x="6271867" y="2211746"/>
            <a:ext cx="4572000" cy="1387559"/>
          </a:xfrm>
          <a:prstGeom prst="rect">
            <a:avLst/>
          </a:prstGeom>
        </p:spPr>
        <p:txBody>
          <a:bodyPr lIns="91440" tIns="45720" rIns="91440" bIns="45720" anchor="t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500">
                <a:latin typeface="Montserrat"/>
              </a:rPr>
              <a:t>Using air cooled equipment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500">
                <a:latin typeface="Montserrat"/>
              </a:rPr>
              <a:t>Rainwater harvesting for cooling tower makeup water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500">
                <a:latin typeface="Montserrat"/>
              </a:rPr>
              <a:t>Lower humidity set points or eliminate humidification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6841519-35A2-EC4A-B3E2-F6D45704849E}"/>
              </a:ext>
            </a:extLst>
          </p:cNvPr>
          <p:cNvSpPr/>
          <p:nvPr/>
        </p:nvSpPr>
        <p:spPr>
          <a:xfrm>
            <a:off x="881744" y="1667132"/>
            <a:ext cx="3300904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>
                <a:solidFill>
                  <a:schemeClr val="bg1"/>
                </a:solidFill>
                <a:latin typeface="Montserrat SemiBold" pitchFamily="2" charset="77"/>
              </a:rPr>
              <a:t>Reduce Energy By:</a:t>
            </a:r>
          </a:p>
        </p:txBody>
      </p:sp>
    </p:spTree>
    <p:extLst>
      <p:ext uri="{BB962C8B-B14F-4D97-AF65-F5344CB8AC3E}">
        <p14:creationId xmlns:p14="http://schemas.microsoft.com/office/powerpoint/2010/main" val="4796229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197E1B11-0E7D-C74F-B94E-4FAD3C344F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60380"/>
            <a:ext cx="12192000" cy="29976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2481E2-4A55-BE4F-9C1B-DDFB677B5051}"/>
              </a:ext>
            </a:extLst>
          </p:cNvPr>
          <p:cNvSpPr txBox="1"/>
          <p:nvPr/>
        </p:nvSpPr>
        <p:spPr>
          <a:xfrm>
            <a:off x="2537171" y="4466638"/>
            <a:ext cx="7117654" cy="170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>
                <a:latin typeface="Montserrat" pitchFamily="2" charset="77"/>
              </a:rPr>
              <a:t>CONSIDER A CAREER IN</a:t>
            </a:r>
          </a:p>
          <a:p>
            <a:pPr algn="ctr"/>
            <a:r>
              <a:rPr lang="en-US" sz="6500" b="1">
                <a:solidFill>
                  <a:schemeClr val="bg1"/>
                </a:solidFill>
                <a:latin typeface="Montserrat SemiBold" pitchFamily="2" charset="77"/>
              </a:rPr>
              <a:t>DATA CENTERS!</a:t>
            </a:r>
            <a:endParaRPr lang="en-US" sz="6500">
              <a:latin typeface="Montserrat" pitchFamily="2" charset="77"/>
            </a:endParaRPr>
          </a:p>
        </p:txBody>
      </p:sp>
      <p:pic>
        <p:nvPicPr>
          <p:cNvPr id="9" name="Picture 8" descr="A picture containing dark, cave&#10;&#10;Description automatically generated">
            <a:extLst>
              <a:ext uri="{FF2B5EF4-FFF2-40B4-BE49-F238E27FC236}">
                <a16:creationId xmlns:a16="http://schemas.microsoft.com/office/drawing/2014/main" id="{401FEF34-3E55-434A-BD33-12BB3CD0F6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6299"/>
          <a:stretch/>
        </p:blipFill>
        <p:spPr>
          <a:xfrm>
            <a:off x="662418" y="-527724"/>
            <a:ext cx="9762765" cy="5452719"/>
          </a:xfrm>
          <a:prstGeom prst="rect">
            <a:avLst/>
          </a:prstGeom>
        </p:spPr>
      </p:pic>
      <p:pic>
        <p:nvPicPr>
          <p:cNvPr id="8" name="Picture 7" descr="Icon&#10;&#10;Description automatically generated with medium confidence">
            <a:extLst>
              <a:ext uri="{FF2B5EF4-FFF2-40B4-BE49-F238E27FC236}">
                <a16:creationId xmlns:a16="http://schemas.microsoft.com/office/drawing/2014/main" id="{D6E65527-FDB8-AD4D-ACE9-F2F6AFDA2D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0329" y="0"/>
            <a:ext cx="2152919" cy="1121547"/>
          </a:xfrm>
          <a:prstGeom prst="rect">
            <a:avLst/>
          </a:prstGeom>
        </p:spPr>
      </p:pic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id="{EF2670AE-1F01-FB44-8E08-4E98F4FD2D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24" y="5753178"/>
            <a:ext cx="2013111" cy="99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405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-up of a window&#10;&#10;Description automatically generated with low confidence">
            <a:extLst>
              <a:ext uri="{FF2B5EF4-FFF2-40B4-BE49-F238E27FC236}">
                <a16:creationId xmlns:a16="http://schemas.microsoft.com/office/drawing/2014/main" id="{79557291-B090-B84C-A8F3-172F0CF40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362945" y="0"/>
            <a:ext cx="9829055" cy="6858000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6241977B-6FDD-9648-A579-ADDC7451AC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465996" y="-295641"/>
            <a:ext cx="8438606" cy="709838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EC91DA3-8DE5-7B45-8ECC-E615C18F9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725" y="865383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>
                <a:latin typeface="Montserrat" pitchFamily="2" charset="77"/>
              </a:rPr>
              <a:t>DID YOU </a:t>
            </a:r>
            <a:r>
              <a:rPr lang="en-US" sz="4000" b="1">
                <a:solidFill>
                  <a:srgbClr val="00B0F0"/>
                </a:solidFill>
                <a:latin typeface="Montserrat SemiBold" pitchFamily="2" charset="77"/>
              </a:rPr>
              <a:t>KNOW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5EE9065-DCC2-5E4C-A3ED-81C40A495350}"/>
              </a:ext>
            </a:extLst>
          </p:cNvPr>
          <p:cNvSpPr txBox="1"/>
          <p:nvPr/>
        </p:nvSpPr>
        <p:spPr>
          <a:xfrm>
            <a:off x="904070" y="4179189"/>
            <a:ext cx="595489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Montserrat Medium" pitchFamily="2" charset="77"/>
              </a:rPr>
              <a:t>The US Dept of Labor projects 12% growth in Computer and IT occupations from 2014 to 2024.</a:t>
            </a:r>
            <a:br>
              <a:rPr lang="en-US">
                <a:latin typeface="Montserrat Medium" pitchFamily="2" charset="77"/>
              </a:rPr>
            </a:br>
            <a:endParaRPr lang="en-US">
              <a:latin typeface="Montserrat Medium" pitchFamily="2" charset="77"/>
            </a:endParaRPr>
          </a:p>
        </p:txBody>
      </p:sp>
      <p:sp>
        <p:nvSpPr>
          <p:cNvPr id="19" name="Pentagon 1">
            <a:extLst>
              <a:ext uri="{FF2B5EF4-FFF2-40B4-BE49-F238E27FC236}">
                <a16:creationId xmlns:a16="http://schemas.microsoft.com/office/drawing/2014/main" id="{F7848F4A-76C1-4309-B8A1-A3E08123F29C}"/>
              </a:ext>
            </a:extLst>
          </p:cNvPr>
          <p:cNvSpPr/>
          <p:nvPr/>
        </p:nvSpPr>
        <p:spPr>
          <a:xfrm>
            <a:off x="637869" y="2012904"/>
            <a:ext cx="271463" cy="223602"/>
          </a:xfrm>
          <a:prstGeom prst="homePlate">
            <a:avLst/>
          </a:prstGeom>
          <a:solidFill>
            <a:srgbClr val="08A7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entagon 7">
            <a:extLst>
              <a:ext uri="{FF2B5EF4-FFF2-40B4-BE49-F238E27FC236}">
                <a16:creationId xmlns:a16="http://schemas.microsoft.com/office/drawing/2014/main" id="{951AE032-E9F5-42E1-8595-C4535932834B}"/>
              </a:ext>
            </a:extLst>
          </p:cNvPr>
          <p:cNvSpPr/>
          <p:nvPr/>
        </p:nvSpPr>
        <p:spPr>
          <a:xfrm>
            <a:off x="633881" y="3216570"/>
            <a:ext cx="271463" cy="223602"/>
          </a:xfrm>
          <a:prstGeom prst="homePlate">
            <a:avLst/>
          </a:prstGeom>
          <a:solidFill>
            <a:srgbClr val="201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5D9C79B-95FD-4C53-81C7-95CE8CC4591F}"/>
              </a:ext>
            </a:extLst>
          </p:cNvPr>
          <p:cNvSpPr txBox="1"/>
          <p:nvPr/>
        </p:nvSpPr>
        <p:spPr>
          <a:xfrm>
            <a:off x="904070" y="3169519"/>
            <a:ext cx="59548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Montserrat Medium" pitchFamily="2" charset="77"/>
              </a:rPr>
              <a:t>During the COVID-19 pandemic, we relied on technology more than ever. Because of this demand, STEM jobs are expected to grow 10.5% between 2020 and 2030*.</a:t>
            </a:r>
            <a:br>
              <a:rPr lang="en-US">
                <a:latin typeface="Montserrat Medium" pitchFamily="2" charset="77"/>
              </a:rPr>
            </a:br>
            <a:endParaRPr lang="en-US">
              <a:latin typeface="Montserrat Medium" pitchFamily="2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0159CC7-ED83-4194-8A24-E205035ABB6F}"/>
              </a:ext>
            </a:extLst>
          </p:cNvPr>
          <p:cNvSpPr txBox="1"/>
          <p:nvPr/>
        </p:nvSpPr>
        <p:spPr>
          <a:xfrm>
            <a:off x="904070" y="4937931"/>
            <a:ext cx="59548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Montserrat Medium" pitchFamily="2" charset="77"/>
              </a:rPr>
              <a:t>The number of staff needed to run the world’s data centers will grow by 300k in the next 3 years*. That’s faster than the average for all occupations!</a:t>
            </a:r>
            <a:br>
              <a:rPr lang="en-US" sz="1400">
                <a:latin typeface="Montserrat Medium" pitchFamily="2" charset="77"/>
              </a:rPr>
            </a:br>
            <a:endParaRPr lang="en-US">
              <a:latin typeface="Montserrat Medium" pitchFamily="2" charset="7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3A693C1-BB36-4D00-9CBB-72DA73B666F2}"/>
              </a:ext>
            </a:extLst>
          </p:cNvPr>
          <p:cNvSpPr txBox="1"/>
          <p:nvPr/>
        </p:nvSpPr>
        <p:spPr>
          <a:xfrm>
            <a:off x="633881" y="6038126"/>
            <a:ext cx="59548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latin typeface="Montserrat" panose="00000500000000000000" pitchFamily="2" charset="0"/>
              </a:rPr>
              <a:t>*Sources: Pew Research Center, US Bureau of Labor Statistics, Uptime Institute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5D7D927-AC20-4067-8825-8CEE56A42378}"/>
              </a:ext>
            </a:extLst>
          </p:cNvPr>
          <p:cNvSpPr txBox="1"/>
          <p:nvPr/>
        </p:nvSpPr>
        <p:spPr>
          <a:xfrm>
            <a:off x="904070" y="1952510"/>
            <a:ext cx="59548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Montserrat Medium" pitchFamily="2" charset="77"/>
              </a:rPr>
              <a:t>Most STEM workers have a college degree, but not everyone. 29% of STEM workers have a master’s degree, 36% have a bachelor’s degree, and 35% have less than a bachelor’s degree (associates, some college, or high school)*</a:t>
            </a:r>
            <a:endParaRPr lang="en-US">
              <a:latin typeface="Montserrat Medium" pitchFamily="2" charset="77"/>
            </a:endParaRPr>
          </a:p>
        </p:txBody>
      </p:sp>
      <p:sp>
        <p:nvSpPr>
          <p:cNvPr id="42" name="Pentagon 1">
            <a:extLst>
              <a:ext uri="{FF2B5EF4-FFF2-40B4-BE49-F238E27FC236}">
                <a16:creationId xmlns:a16="http://schemas.microsoft.com/office/drawing/2014/main" id="{C1E179F6-4D0E-4E4E-9CAE-BB29347445F5}"/>
              </a:ext>
            </a:extLst>
          </p:cNvPr>
          <p:cNvSpPr/>
          <p:nvPr/>
        </p:nvSpPr>
        <p:spPr>
          <a:xfrm>
            <a:off x="637869" y="4227014"/>
            <a:ext cx="271463" cy="223602"/>
          </a:xfrm>
          <a:prstGeom prst="homePlate">
            <a:avLst/>
          </a:prstGeom>
          <a:solidFill>
            <a:srgbClr val="08A7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Pentagon 7">
            <a:extLst>
              <a:ext uri="{FF2B5EF4-FFF2-40B4-BE49-F238E27FC236}">
                <a16:creationId xmlns:a16="http://schemas.microsoft.com/office/drawing/2014/main" id="{1950CD2B-E414-4C58-982A-404F189A541B}"/>
              </a:ext>
            </a:extLst>
          </p:cNvPr>
          <p:cNvSpPr/>
          <p:nvPr/>
        </p:nvSpPr>
        <p:spPr>
          <a:xfrm>
            <a:off x="633881" y="4976069"/>
            <a:ext cx="271463" cy="223602"/>
          </a:xfrm>
          <a:prstGeom prst="homePlate">
            <a:avLst/>
          </a:prstGeom>
          <a:solidFill>
            <a:srgbClr val="2015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7015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69923-BF9A-F443-B646-7871FDCC4E6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81744" y="33615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b="1">
                <a:solidFill>
                  <a:srgbClr val="00B0F0"/>
                </a:solidFill>
                <a:latin typeface="Montserrat SemiBold" pitchFamily="2" charset="77"/>
              </a:rPr>
              <a:t>HAVE A KNACK FOR…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BCB505-55EA-4C43-80FE-79E7395A4B24}"/>
              </a:ext>
            </a:extLst>
          </p:cNvPr>
          <p:cNvSpPr txBox="1"/>
          <p:nvPr/>
        </p:nvSpPr>
        <p:spPr>
          <a:xfrm>
            <a:off x="6271867" y="1630003"/>
            <a:ext cx="5920133" cy="523220"/>
          </a:xfrm>
          <a:prstGeom prst="rect">
            <a:avLst/>
          </a:prstGeom>
          <a:solidFill>
            <a:srgbClr val="4AA3D5"/>
          </a:solidFill>
        </p:spPr>
        <p:txBody>
          <a:bodyPr wrap="square" rtlCol="0">
            <a:spAutoFit/>
          </a:bodyPr>
          <a:lstStyle/>
          <a:p>
            <a:pPr algn="ctr"/>
            <a:endParaRPr lang="en-US" sz="280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7F3C30-D77D-FF43-A5DB-E60F7499CBAD}"/>
              </a:ext>
            </a:extLst>
          </p:cNvPr>
          <p:cNvSpPr txBox="1"/>
          <p:nvPr/>
        </p:nvSpPr>
        <p:spPr>
          <a:xfrm>
            <a:off x="482599" y="1630818"/>
            <a:ext cx="5789268" cy="523220"/>
          </a:xfrm>
          <a:prstGeom prst="rect">
            <a:avLst/>
          </a:prstGeom>
          <a:solidFill>
            <a:srgbClr val="201747"/>
          </a:solidFill>
        </p:spPr>
        <p:txBody>
          <a:bodyPr wrap="square" rtlCol="0">
            <a:spAutoFit/>
          </a:bodyPr>
          <a:lstStyle/>
          <a:p>
            <a:pPr algn="ctr"/>
            <a:endParaRPr lang="en-US" sz="280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37C3C06-33D7-8943-8FEC-F6DE4D6D6076}"/>
              </a:ext>
            </a:extLst>
          </p:cNvPr>
          <p:cNvSpPr txBox="1">
            <a:spLocks/>
          </p:cNvSpPr>
          <p:nvPr/>
        </p:nvSpPr>
        <p:spPr>
          <a:xfrm>
            <a:off x="881744" y="1994028"/>
            <a:ext cx="5594261" cy="4965288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500">
              <a:latin typeface="Montserrat" pitchFamily="2" charset="77"/>
            </a:endParaRPr>
          </a:p>
          <a:p>
            <a:pPr marL="0" indent="0">
              <a:buNone/>
            </a:pPr>
            <a:r>
              <a:rPr lang="en-US" sz="1800" b="1">
                <a:latin typeface="Montserrat"/>
              </a:rPr>
              <a:t>Data Center Technicians</a:t>
            </a:r>
          </a:p>
          <a:p>
            <a:pPr>
              <a:spcBef>
                <a:spcPts val="600"/>
              </a:spcBef>
            </a:pPr>
            <a:r>
              <a:rPr lang="en-US" sz="1600">
                <a:latin typeface="Montserrat"/>
              </a:rPr>
              <a:t>Electrical wiring</a:t>
            </a:r>
          </a:p>
          <a:p>
            <a:pPr>
              <a:spcBef>
                <a:spcPts val="600"/>
              </a:spcBef>
            </a:pPr>
            <a:r>
              <a:rPr lang="en-US" sz="1600">
                <a:latin typeface="Montserrat"/>
              </a:rPr>
              <a:t>Tech configuration</a:t>
            </a:r>
          </a:p>
          <a:p>
            <a:pPr>
              <a:spcBef>
                <a:spcPts val="600"/>
              </a:spcBef>
            </a:pPr>
            <a:r>
              <a:rPr lang="en-US" sz="1600">
                <a:latin typeface="Montserrat"/>
              </a:rPr>
              <a:t>Security system development</a:t>
            </a:r>
            <a:br>
              <a:rPr lang="en-US" sz="1300">
                <a:latin typeface="Montserrat" pitchFamily="2" charset="77"/>
              </a:rPr>
            </a:br>
            <a:endParaRPr lang="en-US" sz="1500" b="1">
              <a:latin typeface="Montserrat" pitchFamily="2" charset="77"/>
            </a:endParaRPr>
          </a:p>
          <a:p>
            <a:pPr marL="0" indent="0">
              <a:buNone/>
            </a:pPr>
            <a:r>
              <a:rPr lang="en-US" sz="1800" b="1">
                <a:latin typeface="Montserrat"/>
              </a:rPr>
              <a:t>Building Engineers</a:t>
            </a:r>
          </a:p>
          <a:p>
            <a:pPr>
              <a:spcBef>
                <a:spcPts val="600"/>
              </a:spcBef>
            </a:pPr>
            <a:r>
              <a:rPr lang="en-US" sz="1600">
                <a:latin typeface="Montserrat"/>
              </a:rPr>
              <a:t>Ensure facilities run efficiently</a:t>
            </a:r>
          </a:p>
          <a:p>
            <a:pPr>
              <a:spcBef>
                <a:spcPts val="600"/>
              </a:spcBef>
            </a:pPr>
            <a:r>
              <a:rPr lang="en-US" sz="1600">
                <a:latin typeface="Montserrat"/>
              </a:rPr>
              <a:t>Work with electricity, automation, power, air &amp; water flow, wiring, etc.</a:t>
            </a:r>
          </a:p>
          <a:p>
            <a:pPr>
              <a:spcBef>
                <a:spcPts val="600"/>
              </a:spcBef>
            </a:pPr>
            <a:r>
              <a:rPr lang="en-US" sz="1600">
                <a:latin typeface="Montserrat"/>
              </a:rPr>
              <a:t>Overall building maintenance</a:t>
            </a:r>
          </a:p>
          <a:p>
            <a:endParaRPr lang="en-US" sz="100" b="1">
              <a:latin typeface="Montserrat" pitchFamily="2" charset="77"/>
            </a:endParaRPr>
          </a:p>
          <a:p>
            <a:pPr marL="0" indent="0">
              <a:buNone/>
            </a:pPr>
            <a:r>
              <a:rPr lang="en-US" sz="1800" b="1">
                <a:latin typeface="Montserrat"/>
              </a:rPr>
              <a:t>Security </a:t>
            </a:r>
          </a:p>
          <a:p>
            <a:r>
              <a:rPr lang="en-US" sz="1600">
                <a:latin typeface="Montserrat"/>
              </a:rPr>
              <a:t>Keep buildings and computers safe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500">
              <a:latin typeface="Montserrat" pitchFamily="2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EC1654-069B-BA4F-A7AA-ABD659197F56}"/>
              </a:ext>
            </a:extLst>
          </p:cNvPr>
          <p:cNvSpPr/>
          <p:nvPr/>
        </p:nvSpPr>
        <p:spPr>
          <a:xfrm>
            <a:off x="6450538" y="1724266"/>
            <a:ext cx="4923734" cy="402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2500" b="1">
                <a:solidFill>
                  <a:schemeClr val="bg1"/>
                </a:solidFill>
                <a:latin typeface="Montserrat SemiBold" pitchFamily="2" charset="77"/>
              </a:rPr>
              <a:t>Software &amp; Computer Skills: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6841519-35A2-EC4A-B3E2-F6D45704849E}"/>
              </a:ext>
            </a:extLst>
          </p:cNvPr>
          <p:cNvSpPr/>
          <p:nvPr/>
        </p:nvSpPr>
        <p:spPr>
          <a:xfrm>
            <a:off x="881744" y="1667132"/>
            <a:ext cx="2871299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>
                <a:solidFill>
                  <a:schemeClr val="bg1"/>
                </a:solidFill>
                <a:latin typeface="Montserrat SemiBold" pitchFamily="2" charset="77"/>
              </a:rPr>
              <a:t>Hands-on Work: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603A16D-1805-48E8-8AE4-7CB74687240C}"/>
              </a:ext>
            </a:extLst>
          </p:cNvPr>
          <p:cNvSpPr txBox="1">
            <a:spLocks/>
          </p:cNvSpPr>
          <p:nvPr/>
        </p:nvSpPr>
        <p:spPr>
          <a:xfrm>
            <a:off x="6450538" y="1925443"/>
            <a:ext cx="5390123" cy="49652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500">
              <a:latin typeface="Montserrat" pitchFamily="2" charset="77"/>
            </a:endParaRPr>
          </a:p>
          <a:p>
            <a:pPr marL="0" indent="0">
              <a:buNone/>
            </a:pPr>
            <a:r>
              <a:rPr lang="en-US" sz="1800" b="1">
                <a:latin typeface="Montserrat"/>
              </a:rPr>
              <a:t>IT Specialist</a:t>
            </a:r>
          </a:p>
          <a:p>
            <a:pPr>
              <a:spcBef>
                <a:spcPts val="600"/>
              </a:spcBef>
            </a:pPr>
            <a:r>
              <a:rPr lang="en-US" sz="1600">
                <a:latin typeface="Montserrat" pitchFamily="2" charset="77"/>
              </a:rPr>
              <a:t>Tech support and network maintenance</a:t>
            </a:r>
          </a:p>
          <a:p>
            <a:pPr>
              <a:spcBef>
                <a:spcPts val="600"/>
              </a:spcBef>
            </a:pPr>
            <a:r>
              <a:rPr lang="en-US" sz="1600">
                <a:latin typeface="Montserrat" pitchFamily="2" charset="77"/>
              </a:rPr>
              <a:t>Cyber security</a:t>
            </a:r>
            <a:br>
              <a:rPr lang="en-US" sz="1600">
                <a:latin typeface="Montserrat" pitchFamily="2" charset="77"/>
              </a:rPr>
            </a:br>
            <a:endParaRPr lang="en-US" sz="1600" b="1">
              <a:latin typeface="Montserrat" pitchFamily="2" charset="77"/>
            </a:endParaRPr>
          </a:p>
          <a:p>
            <a:pPr marL="0" indent="0">
              <a:buNone/>
            </a:pPr>
            <a:r>
              <a:rPr lang="en-US" sz="1800" b="1">
                <a:latin typeface="Montserrat"/>
              </a:rPr>
              <a:t>Digital Content Creator</a:t>
            </a:r>
          </a:p>
          <a:p>
            <a:pPr>
              <a:spcBef>
                <a:spcPts val="600"/>
              </a:spcBef>
            </a:pPr>
            <a:r>
              <a:rPr lang="en-US" sz="1600">
                <a:latin typeface="Montserrat" pitchFamily="2" charset="77"/>
              </a:rPr>
              <a:t>Promote company brand </a:t>
            </a:r>
          </a:p>
          <a:p>
            <a:pPr>
              <a:spcBef>
                <a:spcPts val="600"/>
              </a:spcBef>
            </a:pPr>
            <a:r>
              <a:rPr lang="en-US" sz="1600">
                <a:latin typeface="Montserrat" pitchFamily="2" charset="77"/>
              </a:rPr>
              <a:t>Manage and expand social media presence</a:t>
            </a:r>
          </a:p>
          <a:p>
            <a:pPr>
              <a:spcBef>
                <a:spcPts val="600"/>
              </a:spcBef>
            </a:pPr>
            <a:r>
              <a:rPr lang="en-US" sz="1600">
                <a:latin typeface="Montserrat" pitchFamily="2" charset="77"/>
              </a:rPr>
              <a:t>Maintain company website</a:t>
            </a:r>
          </a:p>
          <a:p>
            <a:pPr>
              <a:spcBef>
                <a:spcPts val="600"/>
              </a:spcBef>
            </a:pPr>
            <a:r>
              <a:rPr lang="en-US" sz="1600">
                <a:latin typeface="Montserrat" pitchFamily="2" charset="77"/>
              </a:rPr>
              <a:t>Utilize SEO to increase traffic to company sites</a:t>
            </a:r>
            <a:br>
              <a:rPr lang="en-US" sz="1600" b="1">
                <a:latin typeface="Montserrat" pitchFamily="2" charset="77"/>
              </a:rPr>
            </a:br>
            <a:endParaRPr lang="en-US" sz="1600" b="1">
              <a:latin typeface="Montserrat" pitchFamily="2" charset="77"/>
            </a:endParaRPr>
          </a:p>
          <a:p>
            <a:pPr marL="0" indent="0">
              <a:buNone/>
            </a:pPr>
            <a:r>
              <a:rPr lang="en-US" sz="1800" b="1">
                <a:latin typeface="Montserrat"/>
              </a:rPr>
              <a:t>Programmer</a:t>
            </a:r>
          </a:p>
          <a:p>
            <a:pPr>
              <a:spcBef>
                <a:spcPts val="600"/>
              </a:spcBef>
            </a:pPr>
            <a:r>
              <a:rPr lang="en-US" sz="1600">
                <a:latin typeface="Montserrat" pitchFamily="2" charset="77"/>
              </a:rPr>
              <a:t>Write coding</a:t>
            </a:r>
          </a:p>
          <a:p>
            <a:pPr>
              <a:spcBef>
                <a:spcPts val="600"/>
              </a:spcBef>
            </a:pPr>
            <a:r>
              <a:rPr lang="en-US" sz="1600">
                <a:latin typeface="Montserrat" pitchFamily="2" charset="77"/>
              </a:rPr>
              <a:t>Create apps</a:t>
            </a:r>
          </a:p>
          <a:p>
            <a:endParaRPr lang="en-US" sz="120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640306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69923-BF9A-F443-B646-7871FDCC4E6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81744" y="33615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b="1">
                <a:solidFill>
                  <a:srgbClr val="00B0F0"/>
                </a:solidFill>
                <a:latin typeface="Montserrat SemiBold" pitchFamily="2" charset="77"/>
              </a:rPr>
              <a:t>HAVE A KNACK FOR…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BCB505-55EA-4C43-80FE-79E7395A4B24}"/>
              </a:ext>
            </a:extLst>
          </p:cNvPr>
          <p:cNvSpPr txBox="1"/>
          <p:nvPr/>
        </p:nvSpPr>
        <p:spPr>
          <a:xfrm>
            <a:off x="6271867" y="1630003"/>
            <a:ext cx="5920133" cy="523220"/>
          </a:xfrm>
          <a:prstGeom prst="rect">
            <a:avLst/>
          </a:prstGeom>
          <a:solidFill>
            <a:srgbClr val="4AA3D5"/>
          </a:solidFill>
        </p:spPr>
        <p:txBody>
          <a:bodyPr wrap="square" rtlCol="0">
            <a:spAutoFit/>
          </a:bodyPr>
          <a:lstStyle/>
          <a:p>
            <a:pPr algn="ctr"/>
            <a:endParaRPr lang="en-US" sz="280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7F3C30-D77D-FF43-A5DB-E60F7499CBAD}"/>
              </a:ext>
            </a:extLst>
          </p:cNvPr>
          <p:cNvSpPr txBox="1"/>
          <p:nvPr/>
        </p:nvSpPr>
        <p:spPr>
          <a:xfrm>
            <a:off x="482599" y="1630818"/>
            <a:ext cx="5789268" cy="523220"/>
          </a:xfrm>
          <a:prstGeom prst="rect">
            <a:avLst/>
          </a:prstGeom>
          <a:solidFill>
            <a:srgbClr val="201747"/>
          </a:solidFill>
        </p:spPr>
        <p:txBody>
          <a:bodyPr wrap="square" rtlCol="0">
            <a:spAutoFit/>
          </a:bodyPr>
          <a:lstStyle/>
          <a:p>
            <a:pPr algn="ctr"/>
            <a:endParaRPr lang="en-US" sz="2800">
              <a:solidFill>
                <a:prstClr val="black"/>
              </a:solidFill>
              <a:latin typeface="Century Gothic" pitchFamily="34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37C3C06-33D7-8943-8FEC-F6DE4D6D6076}"/>
              </a:ext>
            </a:extLst>
          </p:cNvPr>
          <p:cNvSpPr txBox="1">
            <a:spLocks/>
          </p:cNvSpPr>
          <p:nvPr/>
        </p:nvSpPr>
        <p:spPr>
          <a:xfrm>
            <a:off x="881744" y="1994028"/>
            <a:ext cx="5390123" cy="49652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200">
              <a:latin typeface="Montserrat" pitchFamily="2" charset="77"/>
            </a:endParaRPr>
          </a:p>
          <a:p>
            <a:pPr marL="0" indent="0">
              <a:buNone/>
            </a:pPr>
            <a:r>
              <a:rPr lang="en-US" sz="1600" b="1">
                <a:latin typeface="Montserrat" pitchFamily="2" charset="77"/>
              </a:rPr>
              <a:t>Accounting and Financial Planning</a:t>
            </a:r>
          </a:p>
          <a:p>
            <a:r>
              <a:rPr lang="en-US" sz="1400">
                <a:latin typeface="Montserrat" pitchFamily="2" charset="77"/>
              </a:rPr>
              <a:t>Money management</a:t>
            </a:r>
          </a:p>
          <a:p>
            <a:r>
              <a:rPr lang="en-US" sz="1400">
                <a:latin typeface="Montserrat" pitchFamily="2" charset="77"/>
              </a:rPr>
              <a:t>Financial reporting and budgeting</a:t>
            </a:r>
            <a:br>
              <a:rPr lang="en-US" sz="1400">
                <a:latin typeface="Montserrat" pitchFamily="2" charset="77"/>
              </a:rPr>
            </a:br>
            <a:endParaRPr lang="en-US" sz="1400" b="1">
              <a:latin typeface="Montserrat" pitchFamily="2" charset="77"/>
            </a:endParaRPr>
          </a:p>
          <a:p>
            <a:pPr marL="0" indent="0">
              <a:buNone/>
            </a:pPr>
            <a:r>
              <a:rPr lang="en-US" sz="1600" b="1">
                <a:latin typeface="Montserrat" pitchFamily="2" charset="77"/>
              </a:rPr>
              <a:t>Accounts Receivable Specialist</a:t>
            </a:r>
          </a:p>
          <a:p>
            <a:r>
              <a:rPr lang="en-US" sz="1400">
                <a:latin typeface="Montserrat" pitchFamily="2" charset="77"/>
              </a:rPr>
              <a:t>Expense tracking</a:t>
            </a:r>
          </a:p>
          <a:p>
            <a:r>
              <a:rPr lang="en-US" sz="1400">
                <a:latin typeface="Montserrat" pitchFamily="2" charset="77"/>
              </a:rPr>
              <a:t>Maintain records of payment and collections</a:t>
            </a:r>
            <a:br>
              <a:rPr lang="en-US" sz="1200">
                <a:latin typeface="Montserrat" pitchFamily="2" charset="77"/>
              </a:rPr>
            </a:br>
            <a:endParaRPr lang="en-US" sz="1400">
              <a:latin typeface="Montserrat" pitchFamily="2" charset="77"/>
            </a:endParaRPr>
          </a:p>
          <a:p>
            <a:pPr marL="0" indent="0">
              <a:buNone/>
            </a:pPr>
            <a:r>
              <a:rPr lang="en-US" sz="1500" b="1">
                <a:latin typeface="Montserrat" pitchFamily="2" charset="77"/>
              </a:rPr>
              <a:t>Property Management</a:t>
            </a:r>
          </a:p>
          <a:p>
            <a:r>
              <a:rPr lang="en-US" sz="1400">
                <a:latin typeface="Montserrat" pitchFamily="2" charset="77"/>
              </a:rPr>
              <a:t>Real estate</a:t>
            </a:r>
          </a:p>
          <a:p>
            <a:r>
              <a:rPr lang="en-US" sz="1400">
                <a:latin typeface="Montserrat" pitchFamily="2" charset="77"/>
              </a:rPr>
              <a:t>Tenant contracts and legal documents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EC1654-069B-BA4F-A7AA-ABD659197F56}"/>
              </a:ext>
            </a:extLst>
          </p:cNvPr>
          <p:cNvSpPr/>
          <p:nvPr/>
        </p:nvSpPr>
        <p:spPr>
          <a:xfrm>
            <a:off x="6450538" y="1724266"/>
            <a:ext cx="5492080" cy="402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2500" b="1">
                <a:solidFill>
                  <a:schemeClr val="bg1"/>
                </a:solidFill>
                <a:latin typeface="Montserrat SemiBold" pitchFamily="2" charset="77"/>
              </a:rPr>
              <a:t>Negotiation/Interpersonal Skills: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6841519-35A2-EC4A-B3E2-F6D45704849E}"/>
              </a:ext>
            </a:extLst>
          </p:cNvPr>
          <p:cNvSpPr/>
          <p:nvPr/>
        </p:nvSpPr>
        <p:spPr>
          <a:xfrm>
            <a:off x="881744" y="1667132"/>
            <a:ext cx="4671472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>
                <a:solidFill>
                  <a:schemeClr val="bg1"/>
                </a:solidFill>
                <a:latin typeface="Montserrat SemiBold" pitchFamily="2" charset="77"/>
              </a:rPr>
              <a:t>Math/Money Management: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603A16D-1805-48E8-8AE4-7CB74687240C}"/>
              </a:ext>
            </a:extLst>
          </p:cNvPr>
          <p:cNvSpPr txBox="1">
            <a:spLocks/>
          </p:cNvSpPr>
          <p:nvPr/>
        </p:nvSpPr>
        <p:spPr>
          <a:xfrm>
            <a:off x="6450538" y="1994028"/>
            <a:ext cx="5741462" cy="49652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600">
              <a:latin typeface="Montserrat" pitchFamily="2" charset="77"/>
            </a:endParaRPr>
          </a:p>
          <a:p>
            <a:pPr marL="0" indent="0">
              <a:buNone/>
            </a:pPr>
            <a:r>
              <a:rPr lang="en-US" sz="1600" b="1">
                <a:latin typeface="Montserrat" pitchFamily="2" charset="77"/>
              </a:rPr>
              <a:t>Business Development</a:t>
            </a:r>
          </a:p>
          <a:p>
            <a:r>
              <a:rPr lang="en-US" sz="1400">
                <a:latin typeface="Montserrat" pitchFamily="2" charset="77"/>
              </a:rPr>
              <a:t>Sales</a:t>
            </a:r>
          </a:p>
          <a:p>
            <a:r>
              <a:rPr lang="en-US" sz="1400">
                <a:latin typeface="Montserrat" pitchFamily="2" charset="77"/>
              </a:rPr>
              <a:t>Building and maintaining customer relationships</a:t>
            </a:r>
            <a:br>
              <a:rPr lang="en-US" sz="1400">
                <a:latin typeface="Montserrat" pitchFamily="2" charset="77"/>
              </a:rPr>
            </a:br>
            <a:endParaRPr lang="en-US" sz="1400" b="1">
              <a:latin typeface="Montserrat" pitchFamily="2" charset="77"/>
            </a:endParaRPr>
          </a:p>
          <a:p>
            <a:pPr marL="0" indent="0">
              <a:buNone/>
            </a:pPr>
            <a:r>
              <a:rPr lang="en-US" sz="1600" b="1">
                <a:latin typeface="Montserrat" pitchFamily="2" charset="77"/>
              </a:rPr>
              <a:t>Marketing</a:t>
            </a:r>
          </a:p>
          <a:p>
            <a:r>
              <a:rPr lang="en-US" sz="1400">
                <a:latin typeface="Montserrat" pitchFamily="2" charset="77"/>
              </a:rPr>
              <a:t>Event planning</a:t>
            </a:r>
          </a:p>
          <a:p>
            <a:r>
              <a:rPr lang="en-US" sz="1400">
                <a:latin typeface="Montserrat" pitchFamily="2" charset="77"/>
              </a:rPr>
              <a:t>Develop and distribute company promotional materials</a:t>
            </a:r>
          </a:p>
          <a:p>
            <a:r>
              <a:rPr lang="en-US" sz="1400">
                <a:latin typeface="Montserrat" pitchFamily="2" charset="77"/>
              </a:rPr>
              <a:t>Organize networking events</a:t>
            </a:r>
          </a:p>
          <a:p>
            <a:endParaRPr lang="en-US" sz="1400">
              <a:latin typeface="Montserrat" pitchFamily="2" charset="77"/>
            </a:endParaRPr>
          </a:p>
          <a:p>
            <a:pPr marL="0" indent="0">
              <a:buNone/>
            </a:pPr>
            <a:r>
              <a:rPr lang="en-US" sz="1600" b="1">
                <a:latin typeface="Montserrat" pitchFamily="2" charset="77"/>
              </a:rPr>
              <a:t>People Operations</a:t>
            </a:r>
          </a:p>
          <a:p>
            <a:r>
              <a:rPr lang="en-US" sz="1400">
                <a:latin typeface="Montserrat" pitchFamily="2" charset="77"/>
              </a:rPr>
              <a:t>Recruiting and Benefits</a:t>
            </a:r>
          </a:p>
          <a:p>
            <a:r>
              <a:rPr lang="en-US" sz="1400">
                <a:latin typeface="Montserrat" pitchFamily="2" charset="77"/>
              </a:rPr>
              <a:t>Culture and Inclusion</a:t>
            </a:r>
          </a:p>
          <a:p>
            <a:r>
              <a:rPr lang="en-US" sz="1400">
                <a:latin typeface="Montserrat" pitchFamily="2" charset="77"/>
              </a:rPr>
              <a:t>Workforce development and training</a:t>
            </a:r>
          </a:p>
          <a:p>
            <a:pPr marL="0" indent="0">
              <a:buNone/>
            </a:pPr>
            <a:endParaRPr lang="en-US" sz="1400" b="1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88042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594D027-FD74-BF4D-A9AF-BADD4FBBAE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CF7E43-D597-2041-9D99-8618690D40EF}"/>
              </a:ext>
            </a:extLst>
          </p:cNvPr>
          <p:cNvSpPr/>
          <p:nvPr/>
        </p:nvSpPr>
        <p:spPr>
          <a:xfrm>
            <a:off x="327546" y="614149"/>
            <a:ext cx="3985147" cy="3125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0CEBB7-D0B4-204E-A8A8-3135DD933E48}"/>
              </a:ext>
            </a:extLst>
          </p:cNvPr>
          <p:cNvSpPr txBox="1"/>
          <p:nvPr/>
        </p:nvSpPr>
        <p:spPr>
          <a:xfrm>
            <a:off x="421491" y="1785570"/>
            <a:ext cx="4793300" cy="3016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latin typeface="Montserrat" pitchFamily="2" charset="77"/>
              </a:rPr>
              <a:t>WHAT IS A</a:t>
            </a:r>
          </a:p>
          <a:p>
            <a:r>
              <a:rPr lang="en-US" sz="7500" b="1">
                <a:solidFill>
                  <a:srgbClr val="00B0F0"/>
                </a:solidFill>
                <a:latin typeface="Montserrat SemiBold" pitchFamily="2" charset="77"/>
              </a:rPr>
              <a:t>DATA</a:t>
            </a:r>
          </a:p>
          <a:p>
            <a:r>
              <a:rPr lang="en-US" sz="7500" b="1">
                <a:solidFill>
                  <a:srgbClr val="00B0F0"/>
                </a:solidFill>
                <a:latin typeface="Montserrat SemiBold" pitchFamily="2" charset="77"/>
              </a:rPr>
              <a:t>CENTER?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BA4FE0B-3C44-1944-B179-1523F3056E53}"/>
              </a:ext>
            </a:extLst>
          </p:cNvPr>
          <p:cNvCxnSpPr/>
          <p:nvPr/>
        </p:nvCxnSpPr>
        <p:spPr>
          <a:xfrm>
            <a:off x="559558" y="1351128"/>
            <a:ext cx="2060812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8D078EB5-0FE8-A846-9740-5BB01455EB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6999" y="65114"/>
            <a:ext cx="2148960" cy="1119484"/>
          </a:xfrm>
          <a:prstGeom prst="rect">
            <a:avLst/>
          </a:prstGeom>
        </p:spPr>
      </p:pic>
      <p:pic>
        <p:nvPicPr>
          <p:cNvPr id="13" name="Picture 12" descr="Icon&#10;&#10;Description automatically generated with medium confidence">
            <a:extLst>
              <a:ext uri="{FF2B5EF4-FFF2-40B4-BE49-F238E27FC236}">
                <a16:creationId xmlns:a16="http://schemas.microsoft.com/office/drawing/2014/main" id="{A0FE8202-F3C3-104A-B64A-084A77F3F8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24" y="5753178"/>
            <a:ext cx="2013111" cy="99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4263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>
            <a:extLst>
              <a:ext uri="{FF2B5EF4-FFF2-40B4-BE49-F238E27FC236}">
                <a16:creationId xmlns:a16="http://schemas.microsoft.com/office/drawing/2014/main" id="{B31D834B-D0F9-47CC-94A1-58DDD6817C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63"/>
          <a:stretch/>
        </p:blipFill>
        <p:spPr>
          <a:xfrm>
            <a:off x="0" y="4384"/>
            <a:ext cx="12192000" cy="6858000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BE7154D7-EDF1-4740-BE89-D87B35E93DF8}"/>
              </a:ext>
            </a:extLst>
          </p:cNvPr>
          <p:cNvGrpSpPr/>
          <p:nvPr/>
        </p:nvGrpSpPr>
        <p:grpSpPr>
          <a:xfrm>
            <a:off x="248903" y="1083975"/>
            <a:ext cx="2249220" cy="847023"/>
            <a:chOff x="171222" y="438819"/>
            <a:chExt cx="2044789" cy="810684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90C0A21-416F-48AA-8414-D00BBB4987A6}"/>
                </a:ext>
              </a:extLst>
            </p:cNvPr>
            <p:cNvSpPr txBox="1"/>
            <p:nvPr/>
          </p:nvSpPr>
          <p:spPr>
            <a:xfrm>
              <a:off x="994497" y="618779"/>
              <a:ext cx="1221514" cy="3534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rgbClr val="2AACE5"/>
                  </a:solidFill>
                  <a:latin typeface="Montserrat SemiBold" pitchFamily="2" charset="77"/>
                </a:rPr>
                <a:t>COURSES</a:t>
              </a:r>
            </a:p>
          </p:txBody>
        </p:sp>
        <p:pic>
          <p:nvPicPr>
            <p:cNvPr id="56" name="Graphic 55" descr="Classroom outline">
              <a:extLst>
                <a:ext uri="{FF2B5EF4-FFF2-40B4-BE49-F238E27FC236}">
                  <a16:creationId xmlns:a16="http://schemas.microsoft.com/office/drawing/2014/main" id="{6BEEBACE-4410-4480-B145-508F3253A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1222" y="438819"/>
              <a:ext cx="810684" cy="810684"/>
            </a:xfrm>
            <a:prstGeom prst="rect">
              <a:avLst/>
            </a:prstGeom>
          </p:spPr>
        </p:pic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AA8BC0C-6BB3-4984-B3CA-CE8A3179EAC9}"/>
              </a:ext>
            </a:extLst>
          </p:cNvPr>
          <p:cNvGrpSpPr/>
          <p:nvPr/>
        </p:nvGrpSpPr>
        <p:grpSpPr>
          <a:xfrm>
            <a:off x="4454320" y="1020515"/>
            <a:ext cx="3808482" cy="926999"/>
            <a:chOff x="-184162" y="1850279"/>
            <a:chExt cx="3808482" cy="926999"/>
          </a:xfrm>
        </p:grpSpPr>
        <p:pic>
          <p:nvPicPr>
            <p:cNvPr id="63" name="Graphic 62">
              <a:extLst>
                <a:ext uri="{FF2B5EF4-FFF2-40B4-BE49-F238E27FC236}">
                  <a16:creationId xmlns:a16="http://schemas.microsoft.com/office/drawing/2014/main" id="{8F2D3F2B-6FE2-4408-B52F-02676812AC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184162" y="1850279"/>
              <a:ext cx="876456" cy="926999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520DAFA6-ADB3-43C6-B23A-601476606A82}"/>
                </a:ext>
              </a:extLst>
            </p:cNvPr>
            <p:cNvSpPr txBox="1"/>
            <p:nvPr/>
          </p:nvSpPr>
          <p:spPr>
            <a:xfrm>
              <a:off x="621575" y="2101766"/>
              <a:ext cx="30027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rgbClr val="2AACE5"/>
                  </a:solidFill>
                  <a:latin typeface="Montserrat SemiBold" pitchFamily="2" charset="77"/>
                </a:defRPr>
              </a:lvl1pPr>
            </a:lstStyle>
            <a:p>
              <a:r>
                <a:rPr lang="en-US"/>
                <a:t>CAREER PREPARATION</a:t>
              </a:r>
            </a:p>
          </p:txBody>
        </p:sp>
      </p:grpSp>
      <p:sp>
        <p:nvSpPr>
          <p:cNvPr id="74" name="Title 1">
            <a:extLst>
              <a:ext uri="{FF2B5EF4-FFF2-40B4-BE49-F238E27FC236}">
                <a16:creationId xmlns:a16="http://schemas.microsoft.com/office/drawing/2014/main" id="{E50D16A3-3ADB-49DA-BD63-3BD21DD01682}"/>
              </a:ext>
            </a:extLst>
          </p:cNvPr>
          <p:cNvSpPr txBox="1">
            <a:spLocks/>
          </p:cNvSpPr>
          <p:nvPr/>
        </p:nvSpPr>
        <p:spPr>
          <a:xfrm>
            <a:off x="260451" y="292491"/>
            <a:ext cx="7194708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latin typeface="Montserrat" pitchFamily="2" charset="77"/>
              </a:rPr>
              <a:t>HOW TO </a:t>
            </a:r>
            <a:r>
              <a:rPr lang="en-US" sz="4000" b="1">
                <a:solidFill>
                  <a:srgbClr val="00B0F0"/>
                </a:solidFill>
                <a:latin typeface="Montserrat SemiBold" pitchFamily="2" charset="77"/>
              </a:rPr>
              <a:t>PREPARE</a:t>
            </a:r>
          </a:p>
        </p:txBody>
      </p:sp>
      <p:sp>
        <p:nvSpPr>
          <p:cNvPr id="75" name="Content Placeholder 2">
            <a:extLst>
              <a:ext uri="{FF2B5EF4-FFF2-40B4-BE49-F238E27FC236}">
                <a16:creationId xmlns:a16="http://schemas.microsoft.com/office/drawing/2014/main" id="{E38B9DA3-9082-45A4-AFDE-20C7A64A3F7C}"/>
              </a:ext>
            </a:extLst>
          </p:cNvPr>
          <p:cNvSpPr txBox="1">
            <a:spLocks/>
          </p:cNvSpPr>
          <p:nvPr/>
        </p:nvSpPr>
        <p:spPr>
          <a:xfrm>
            <a:off x="260451" y="2056152"/>
            <a:ext cx="4455077" cy="96382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700"/>
              </a:spcBef>
            </a:pPr>
            <a:r>
              <a:rPr lang="en-US" sz="1500">
                <a:latin typeface="Montserrat" pitchFamily="2" charset="77"/>
              </a:rPr>
              <a:t>AutoCAD and shop courses</a:t>
            </a:r>
          </a:p>
          <a:p>
            <a:pPr>
              <a:spcBef>
                <a:spcPts val="700"/>
              </a:spcBef>
            </a:pPr>
            <a:r>
              <a:rPr lang="en-US" sz="1500">
                <a:latin typeface="Montserrat" pitchFamily="2" charset="77"/>
              </a:rPr>
              <a:t>Excel and computer science courses</a:t>
            </a:r>
          </a:p>
          <a:p>
            <a:pPr>
              <a:spcBef>
                <a:spcPts val="700"/>
              </a:spcBef>
            </a:pPr>
            <a:r>
              <a:rPr lang="en-US" sz="1500">
                <a:latin typeface="Montserrat" pitchFamily="2" charset="77"/>
              </a:rPr>
              <a:t>STEM Courses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500">
              <a:latin typeface="Montserrat" pitchFamily="2" charset="77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4B30844-F06D-4F46-9CD2-3F1E5518A9FC}"/>
              </a:ext>
            </a:extLst>
          </p:cNvPr>
          <p:cNvGrpSpPr/>
          <p:nvPr/>
        </p:nvGrpSpPr>
        <p:grpSpPr>
          <a:xfrm>
            <a:off x="4387352" y="3318183"/>
            <a:ext cx="3873942" cy="2613218"/>
            <a:chOff x="292621" y="3258613"/>
            <a:chExt cx="3873942" cy="2613218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9638960D-7DF9-44DB-A825-03E5CBFC47FF}"/>
                </a:ext>
              </a:extLst>
            </p:cNvPr>
            <p:cNvGrpSpPr/>
            <p:nvPr/>
          </p:nvGrpSpPr>
          <p:grpSpPr>
            <a:xfrm>
              <a:off x="292621" y="3258613"/>
              <a:ext cx="3794937" cy="812688"/>
              <a:chOff x="440175" y="3264476"/>
              <a:chExt cx="3794937" cy="812688"/>
            </a:xfrm>
          </p:grpSpPr>
          <p:pic>
            <p:nvPicPr>
              <p:cNvPr id="68" name="Graphic 67">
                <a:extLst>
                  <a:ext uri="{FF2B5EF4-FFF2-40B4-BE49-F238E27FC236}">
                    <a16:creationId xmlns:a16="http://schemas.microsoft.com/office/drawing/2014/main" id="{DC4CA53A-0D46-4943-B628-E5CD88AD6A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40175" y="3264476"/>
                <a:ext cx="749689" cy="812688"/>
              </a:xfrm>
              <a:prstGeom prst="rect">
                <a:avLst/>
              </a:prstGeom>
            </p:spPr>
          </p:pic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B24CFFE2-52EB-4D39-97E4-EC47C366523A}"/>
                  </a:ext>
                </a:extLst>
              </p:cNvPr>
              <p:cNvSpPr txBox="1"/>
              <p:nvPr/>
            </p:nvSpPr>
            <p:spPr>
              <a:xfrm>
                <a:off x="1306970" y="3530917"/>
                <a:ext cx="292814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2AACE5"/>
                    </a:solidFill>
                    <a:latin typeface="Montserrat SemiBold" pitchFamily="2" charset="77"/>
                  </a:rPr>
                  <a:t>MENTORSHIP</a:t>
                </a:r>
                <a:r>
                  <a:rPr lang="en-US" sz="1500" b="1" dirty="0">
                    <a:solidFill>
                      <a:srgbClr val="2AACE5"/>
                    </a:solidFill>
                    <a:latin typeface="Montserrat Medium" pitchFamily="2" charset="77"/>
                  </a:rPr>
                  <a:t>/</a:t>
                </a:r>
                <a:r>
                  <a:rPr lang="en-US" b="1" dirty="0">
                    <a:solidFill>
                      <a:srgbClr val="2AACE5"/>
                    </a:solidFill>
                    <a:latin typeface="Montserrat SemiBold" pitchFamily="2" charset="77"/>
                  </a:rPr>
                  <a:t>CLUBS</a:t>
                </a:r>
              </a:p>
            </p:txBody>
          </p:sp>
        </p:grpSp>
        <p:sp>
          <p:nvSpPr>
            <p:cNvPr id="76" name="Content Placeholder 2">
              <a:extLst>
                <a:ext uri="{FF2B5EF4-FFF2-40B4-BE49-F238E27FC236}">
                  <a16:creationId xmlns:a16="http://schemas.microsoft.com/office/drawing/2014/main" id="{73697093-0BFA-4692-8920-2ABDFDE90E2C}"/>
                </a:ext>
              </a:extLst>
            </p:cNvPr>
            <p:cNvSpPr txBox="1">
              <a:spLocks/>
            </p:cNvSpPr>
            <p:nvPr/>
          </p:nvSpPr>
          <p:spPr>
            <a:xfrm>
              <a:off x="363133" y="4181548"/>
              <a:ext cx="3803430" cy="1690283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700"/>
                </a:spcBef>
              </a:pPr>
              <a:r>
                <a:rPr lang="en-US" sz="1500">
                  <a:latin typeface="Montserrat" pitchFamily="2" charset="77"/>
                </a:rPr>
                <a:t>Interest-specific school clubs</a:t>
              </a:r>
            </a:p>
            <a:p>
              <a:pPr>
                <a:spcBef>
                  <a:spcPts val="700"/>
                </a:spcBef>
              </a:pPr>
              <a:r>
                <a:rPr lang="en-US" sz="1500">
                  <a:latin typeface="Montserrat" pitchFamily="2" charset="77"/>
                </a:rPr>
                <a:t>Seek out mentorship opportunities with teachers in subject of interest</a:t>
              </a:r>
            </a:p>
            <a:p>
              <a:pPr>
                <a:spcBef>
                  <a:spcPts val="700"/>
                </a:spcBef>
              </a:pPr>
              <a:r>
                <a:rPr lang="en-US" sz="1500">
                  <a:latin typeface="Montserrat" pitchFamily="2" charset="77"/>
                </a:rPr>
                <a:t>Meet with guidance counselor or advisor</a:t>
              </a:r>
            </a:p>
            <a:p>
              <a:pPr>
                <a:spcBef>
                  <a:spcPts val="700"/>
                </a:spcBef>
              </a:pPr>
              <a:r>
                <a:rPr lang="en-US" sz="1500">
                  <a:latin typeface="Montserrat" pitchFamily="2" charset="77"/>
                </a:rPr>
                <a:t>Computer/IT groups</a:t>
              </a:r>
            </a:p>
            <a:p>
              <a:pPr marL="0" indent="0">
                <a:buFont typeface="Arial" panose="020B0604020202020204" pitchFamily="34" charset="0"/>
                <a:buNone/>
              </a:pPr>
              <a:endParaRPr lang="en-US" sz="1500">
                <a:latin typeface="Montserrat" pitchFamily="2" charset="77"/>
              </a:endParaRPr>
            </a:p>
          </p:txBody>
        </p:sp>
      </p:grpSp>
      <p:sp>
        <p:nvSpPr>
          <p:cNvPr id="78" name="Content Placeholder 2">
            <a:extLst>
              <a:ext uri="{FF2B5EF4-FFF2-40B4-BE49-F238E27FC236}">
                <a16:creationId xmlns:a16="http://schemas.microsoft.com/office/drawing/2014/main" id="{D19135B8-B06F-4C99-BA36-B9FD931AEA3C}"/>
              </a:ext>
            </a:extLst>
          </p:cNvPr>
          <p:cNvSpPr txBox="1">
            <a:spLocks/>
          </p:cNvSpPr>
          <p:nvPr/>
        </p:nvSpPr>
        <p:spPr>
          <a:xfrm>
            <a:off x="4575501" y="2070151"/>
            <a:ext cx="4224621" cy="13255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700"/>
              </a:spcBef>
            </a:pPr>
            <a:r>
              <a:rPr lang="en-US" sz="1500">
                <a:latin typeface="Montserrat" pitchFamily="2" charset="77"/>
              </a:rPr>
              <a:t>Build your resume – </a:t>
            </a:r>
            <a:r>
              <a:rPr lang="en-US" sz="1200">
                <a:latin typeface="Montserrat" pitchFamily="2" charset="77"/>
              </a:rPr>
              <a:t>many free tools online! </a:t>
            </a:r>
          </a:p>
          <a:p>
            <a:pPr>
              <a:spcBef>
                <a:spcPts val="700"/>
              </a:spcBef>
            </a:pPr>
            <a:r>
              <a:rPr lang="en-US" sz="1500">
                <a:latin typeface="Montserrat" pitchFamily="2" charset="77"/>
              </a:rPr>
              <a:t>Join LinkedIn</a:t>
            </a:r>
          </a:p>
          <a:p>
            <a:pPr>
              <a:spcBef>
                <a:spcPts val="700"/>
              </a:spcBef>
            </a:pPr>
            <a:r>
              <a:rPr lang="en-US" sz="1500">
                <a:latin typeface="Montserrat" pitchFamily="2" charset="77"/>
              </a:rPr>
              <a:t>Free interest-specific LinkedIn courses</a:t>
            </a:r>
          </a:p>
          <a:p>
            <a:pPr>
              <a:spcBef>
                <a:spcPts val="700"/>
              </a:spcBef>
            </a:pPr>
            <a:r>
              <a:rPr lang="en-US" sz="1500">
                <a:latin typeface="Montserrat" pitchFamily="2" charset="77"/>
              </a:rPr>
              <a:t>Seek out internship opportunities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500">
              <a:latin typeface="Montserrat" pitchFamily="2" charset="77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DEFDAB0-CD75-374C-B8DE-7EDDE147F81B}"/>
              </a:ext>
            </a:extLst>
          </p:cNvPr>
          <p:cNvGrpSpPr/>
          <p:nvPr/>
        </p:nvGrpSpPr>
        <p:grpSpPr>
          <a:xfrm>
            <a:off x="108525" y="3451608"/>
            <a:ext cx="4077402" cy="2479793"/>
            <a:chOff x="4575502" y="3418994"/>
            <a:chExt cx="4077402" cy="247979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438DA04-FF47-DB4F-993D-3BCB3F042DF8}"/>
                </a:ext>
              </a:extLst>
            </p:cNvPr>
            <p:cNvGrpSpPr/>
            <p:nvPr/>
          </p:nvGrpSpPr>
          <p:grpSpPr>
            <a:xfrm>
              <a:off x="4575502" y="3418994"/>
              <a:ext cx="3455585" cy="652307"/>
              <a:chOff x="353419" y="2350713"/>
              <a:chExt cx="3455585" cy="652307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E25CA375-0395-7C4D-9EB7-DE19D8A3D7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3419" y="2350713"/>
                <a:ext cx="675176" cy="652307"/>
              </a:xfrm>
              <a:prstGeom prst="rect">
                <a:avLst/>
              </a:prstGeom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19295E5-E701-2D40-8D56-998A5D4D0D37}"/>
                  </a:ext>
                </a:extLst>
              </p:cNvPr>
              <p:cNvSpPr txBox="1"/>
              <p:nvPr/>
            </p:nvSpPr>
            <p:spPr>
              <a:xfrm>
                <a:off x="1069373" y="2464717"/>
                <a:ext cx="27396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2AACE5"/>
                    </a:solidFill>
                    <a:latin typeface="Montserrat SemiBold" pitchFamily="2" charset="77"/>
                  </a:rPr>
                  <a:t>HIGHER EDUCATION</a:t>
                </a:r>
              </a:p>
            </p:txBody>
          </p:sp>
        </p:grpSp>
        <p:sp>
          <p:nvSpPr>
            <p:cNvPr id="79" name="Content Placeholder 2">
              <a:extLst>
                <a:ext uri="{FF2B5EF4-FFF2-40B4-BE49-F238E27FC236}">
                  <a16:creationId xmlns:a16="http://schemas.microsoft.com/office/drawing/2014/main" id="{246BFFEB-8FD7-489C-A0BB-76B6D7A8254A}"/>
                </a:ext>
              </a:extLst>
            </p:cNvPr>
            <p:cNvSpPr txBox="1">
              <a:spLocks/>
            </p:cNvSpPr>
            <p:nvPr/>
          </p:nvSpPr>
          <p:spPr>
            <a:xfrm>
              <a:off x="4715528" y="4208503"/>
              <a:ext cx="3937376" cy="1690284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700"/>
                </a:spcBef>
              </a:pPr>
              <a:r>
                <a:rPr lang="en-US" sz="1400">
                  <a:latin typeface="Montserrat" pitchFamily="2" charset="77"/>
                </a:rPr>
                <a:t>Bachelor’s degree for careers in </a:t>
              </a:r>
              <a:r>
                <a:rPr lang="en-US" sz="1500">
                  <a:latin typeface="Montserrat" pitchFamily="2" charset="77"/>
                </a:rPr>
                <a:t>accounting, business</a:t>
              </a:r>
            </a:p>
            <a:p>
              <a:pPr>
                <a:spcBef>
                  <a:spcPts val="700"/>
                </a:spcBef>
              </a:pPr>
              <a:r>
                <a:rPr lang="en-US" sz="1500">
                  <a:latin typeface="Montserrat" pitchFamily="2" charset="77"/>
                </a:rPr>
                <a:t>Associates degree for careers in engineering, computer science</a:t>
              </a:r>
            </a:p>
            <a:p>
              <a:pPr>
                <a:spcBef>
                  <a:spcPts val="700"/>
                </a:spcBef>
              </a:pPr>
              <a:r>
                <a:rPr lang="en-US" sz="1500">
                  <a:latin typeface="Montserrat" pitchFamily="2" charset="77"/>
                </a:rPr>
                <a:t>Not required for most careers in technician work, security, and IT</a:t>
              </a:r>
            </a:p>
            <a:p>
              <a:pPr marL="0" indent="0">
                <a:buFont typeface="Arial" panose="020B0604020202020204" pitchFamily="34" charset="0"/>
                <a:buNone/>
              </a:pPr>
              <a:endParaRPr lang="en-US" sz="1500">
                <a:latin typeface="Montserrat" pitchFamily="2" charset="77"/>
              </a:endParaRPr>
            </a:p>
          </p:txBody>
        </p:sp>
      </p:grpSp>
      <p:pic>
        <p:nvPicPr>
          <p:cNvPr id="23" name="Picture 22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E78FBF9F-25CD-EE4A-8797-F87C1CF0E60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8172" y="5756962"/>
            <a:ext cx="1968498" cy="96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1882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F50113A-A7A2-544C-BF05-D147899F741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3" name="Picture 2" descr="A picture containing text, person, indoor, electronics&#10;&#10;Description automatically generated">
              <a:extLst>
                <a:ext uri="{FF2B5EF4-FFF2-40B4-BE49-F238E27FC236}">
                  <a16:creationId xmlns:a16="http://schemas.microsoft.com/office/drawing/2014/main" id="{0FC07EB9-CF1F-904B-BFDF-69FC77451E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21425" y="0"/>
              <a:ext cx="4222575" cy="514350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9F038A4-62D7-6441-B20C-F159F233A7B8}"/>
                </a:ext>
              </a:extLst>
            </p:cNvPr>
            <p:cNvSpPr/>
            <p:nvPr/>
          </p:nvSpPr>
          <p:spPr>
            <a:xfrm flipH="1">
              <a:off x="0" y="0"/>
              <a:ext cx="8476488" cy="5143500"/>
            </a:xfrm>
            <a:prstGeom prst="rect">
              <a:avLst/>
            </a:prstGeom>
            <a:gradFill flip="none" rotWithShape="1">
              <a:gsLst>
                <a:gs pos="70000">
                  <a:srgbClr val="FFFFFF">
                    <a:alpha val="48773"/>
                  </a:srgbClr>
                </a:gs>
                <a:gs pos="78000">
                  <a:srgbClr val="FFFFFF">
                    <a:alpha val="0"/>
                  </a:srgbClr>
                </a:gs>
                <a:gs pos="56000">
                  <a:srgbClr val="FFFFFF">
                    <a:alpha val="93000"/>
                  </a:srgbClr>
                </a:gs>
                <a:gs pos="58500">
                  <a:srgbClr val="FFFFFF"/>
                </a:gs>
                <a:gs pos="56000">
                  <a:srgbClr val="FFFFFF">
                    <a:alpha val="84773"/>
                  </a:srgbClr>
                </a:gs>
                <a:gs pos="65000">
                  <a:schemeClr val="bg1">
                    <a:alpha val="78086"/>
                  </a:schemeClr>
                </a:gs>
                <a:gs pos="51000">
                  <a:srgbClr val="FFFFFF"/>
                </a:gs>
                <a:gs pos="4300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33" name="Title 1">
            <a:extLst>
              <a:ext uri="{FF2B5EF4-FFF2-40B4-BE49-F238E27FC236}">
                <a16:creationId xmlns:a16="http://schemas.microsoft.com/office/drawing/2014/main" id="{121122D8-686C-A944-A53E-238AF9F4DE11}"/>
              </a:ext>
            </a:extLst>
          </p:cNvPr>
          <p:cNvSpPr txBox="1">
            <a:spLocks/>
          </p:cNvSpPr>
          <p:nvPr/>
        </p:nvSpPr>
        <p:spPr>
          <a:xfrm>
            <a:off x="391215" y="325951"/>
            <a:ext cx="84582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>
                <a:latin typeface="Montserrat" pitchFamily="2" charset="77"/>
              </a:rPr>
              <a:t>ACE</a:t>
            </a:r>
          </a:p>
          <a:p>
            <a:pPr algn="l"/>
            <a:r>
              <a:rPr lang="en-US" b="1">
                <a:solidFill>
                  <a:srgbClr val="00B0F0"/>
                </a:solidFill>
                <a:latin typeface="Montserrat SemiBold" pitchFamily="2" charset="77"/>
              </a:rPr>
              <a:t>MENTOR PROGRAM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277243D-4A8D-8347-8DDC-E5589602D5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350" y="1867615"/>
            <a:ext cx="5708650" cy="131289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95363EA4-90F7-D448-A06A-30D97A022C77}"/>
              </a:ext>
            </a:extLst>
          </p:cNvPr>
          <p:cNvSpPr txBox="1"/>
          <p:nvPr/>
        </p:nvSpPr>
        <p:spPr>
          <a:xfrm>
            <a:off x="197425" y="3561808"/>
            <a:ext cx="579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F0"/>
                </a:solidFill>
                <a:latin typeface="Montserrat SemiBold" pitchFamily="2" charset="77"/>
              </a:rPr>
              <a:t>  Our Mission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67197A2-2BD4-D44D-8081-2E57061F1672}"/>
              </a:ext>
            </a:extLst>
          </p:cNvPr>
          <p:cNvSpPr/>
          <p:nvPr/>
        </p:nvSpPr>
        <p:spPr>
          <a:xfrm>
            <a:off x="387350" y="4211136"/>
            <a:ext cx="633095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>
                <a:solidFill>
                  <a:srgbClr val="000000"/>
                </a:solidFill>
                <a:latin typeface="Montserrat" pitchFamily="2" charset="77"/>
              </a:rPr>
              <a:t>To engage, excite and enlighten high school students to pursue careers in architecture, engineering and construction through mentoring and to support their continued advancement in the industry.</a:t>
            </a:r>
            <a:endParaRPr lang="en-US" sz="2200">
              <a:solidFill>
                <a:prstClr val="black"/>
              </a:solidFill>
              <a:latin typeface="Montserrat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33DDDD-4485-5F4E-81F6-BE98A9F06349}"/>
              </a:ext>
            </a:extLst>
          </p:cNvPr>
          <p:cNvSpPr/>
          <p:nvPr/>
        </p:nvSpPr>
        <p:spPr>
          <a:xfrm>
            <a:off x="7143750" y="5130303"/>
            <a:ext cx="5041900" cy="923330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endParaRPr lang="en-US" b="1">
              <a:solidFill>
                <a:schemeClr val="bg1"/>
              </a:solidFill>
              <a:latin typeface="Montserrat" pitchFamily="2" charset="77"/>
            </a:endParaRPr>
          </a:p>
          <a:p>
            <a:r>
              <a:rPr lang="en-US" b="1">
                <a:solidFill>
                  <a:schemeClr val="bg1"/>
                </a:solidFill>
                <a:latin typeface="Montserrat" pitchFamily="2" charset="77"/>
              </a:rPr>
              <a:t>Learn more:  </a:t>
            </a:r>
            <a:r>
              <a:rPr lang="en-US">
                <a:solidFill>
                  <a:schemeClr val="bg1"/>
                </a:solidFill>
                <a:latin typeface="Montserrat" pitchFamily="2" charset="77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www.acementorphilly.org</a:t>
            </a:r>
            <a:endParaRPr lang="en-US">
              <a:solidFill>
                <a:schemeClr val="bg1"/>
              </a:solidFill>
              <a:latin typeface="Montserrat" pitchFamily="2" charset="77"/>
            </a:endParaRPr>
          </a:p>
          <a:p>
            <a:endParaRPr lang="en-US">
              <a:solidFill>
                <a:schemeClr val="bg1"/>
              </a:solidFill>
              <a:latin typeface="Montserrat" pitchFamily="2" charset="77"/>
            </a:endParaRPr>
          </a:p>
        </p:txBody>
      </p:sp>
      <p:pic>
        <p:nvPicPr>
          <p:cNvPr id="11" name="Picture 10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58353558-3945-E74F-B5D3-6EB650EA5FB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8172" y="5756962"/>
            <a:ext cx="1968498" cy="96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9302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CB6EC-5E88-CD46-A96A-11B2A64845A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4301" y="581025"/>
            <a:ext cx="10515600" cy="1325563"/>
          </a:xfrm>
        </p:spPr>
        <p:txBody>
          <a:bodyPr>
            <a:noAutofit/>
          </a:bodyPr>
          <a:lstStyle/>
          <a:p>
            <a:r>
              <a:rPr lang="en-US" sz="3600">
                <a:latin typeface="Montserrat" pitchFamily="2" charset="77"/>
              </a:rPr>
              <a:t>7x24</a:t>
            </a:r>
            <a:br>
              <a:rPr lang="en-US" sz="3600">
                <a:latin typeface="Montserrat" pitchFamily="2" charset="77"/>
              </a:rPr>
            </a:br>
            <a:r>
              <a:rPr lang="en-US" sz="3600">
                <a:latin typeface="Montserrat" pitchFamily="2" charset="77"/>
              </a:rPr>
              <a:t>EXCHANGE</a:t>
            </a:r>
            <a:br>
              <a:rPr lang="en-US" sz="3600">
                <a:latin typeface="Montserrat" pitchFamily="2" charset="77"/>
              </a:rPr>
            </a:br>
            <a:r>
              <a:rPr lang="en-US" sz="3600" b="1">
                <a:solidFill>
                  <a:schemeClr val="bg1"/>
                </a:solidFill>
                <a:latin typeface="Montserrat SemiBold" pitchFamily="2" charset="77"/>
              </a:rPr>
              <a:t>MEMBERSHIP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ED2B10D5-6A46-DE46-85F8-82386F7F1D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801" y="581025"/>
            <a:ext cx="4382049" cy="5513077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3180EAD6-36A9-E24A-B72F-E575BD136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2052" y="4582361"/>
            <a:ext cx="4546599" cy="1882577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6300381-88A2-9446-A04E-7AAA564027FE}"/>
              </a:ext>
            </a:extLst>
          </p:cNvPr>
          <p:cNvSpPr/>
          <p:nvPr/>
        </p:nvSpPr>
        <p:spPr>
          <a:xfrm>
            <a:off x="0" y="2310903"/>
            <a:ext cx="342900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00B0F0"/>
                </a:solidFill>
                <a:latin typeface="Montserrat" pitchFamily="2" charset="77"/>
              </a:rPr>
              <a:t>Mentor Program:  </a:t>
            </a:r>
            <a:r>
              <a:rPr lang="en-US">
                <a:solidFill>
                  <a:srgbClr val="00B0F0"/>
                </a:solidFill>
                <a:latin typeface="Montserrat" pitchFamily="2" charset="77"/>
              </a:rPr>
              <a:t>https://www.7x24exchange.org/member-resources/mentoring/</a:t>
            </a:r>
          </a:p>
        </p:txBody>
      </p:sp>
    </p:spTree>
    <p:extLst>
      <p:ext uri="{BB962C8B-B14F-4D97-AF65-F5344CB8AC3E}">
        <p14:creationId xmlns:p14="http://schemas.microsoft.com/office/powerpoint/2010/main" val="33856021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-up of a window&#10;&#10;Description automatically generated with low confidence">
            <a:extLst>
              <a:ext uri="{FF2B5EF4-FFF2-40B4-BE49-F238E27FC236}">
                <a16:creationId xmlns:a16="http://schemas.microsoft.com/office/drawing/2014/main" id="{79557291-B090-B84C-A8F3-172F0CF40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362945" y="0"/>
            <a:ext cx="9829055" cy="6858000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6241977B-6FDD-9648-A579-ADDC7451A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920718" y="159080"/>
            <a:ext cx="8438606" cy="618894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EC91DA3-8DE5-7B45-8ECC-E615C18F9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8168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>
                <a:latin typeface="Montserrat" pitchFamily="2" charset="77"/>
              </a:rPr>
              <a:t>IN </a:t>
            </a:r>
            <a:r>
              <a:rPr lang="en-US" sz="4000" b="1">
                <a:solidFill>
                  <a:srgbClr val="00B0F0"/>
                </a:solidFill>
                <a:latin typeface="Montserrat SemiBold" pitchFamily="2" charset="77"/>
              </a:rPr>
              <a:t>SUMMARY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B23093F-F695-AE4F-86BB-9D10B8EE7829}"/>
              </a:ext>
            </a:extLst>
          </p:cNvPr>
          <p:cNvGrpSpPr/>
          <p:nvPr/>
        </p:nvGrpSpPr>
        <p:grpSpPr>
          <a:xfrm>
            <a:off x="967170" y="1588441"/>
            <a:ext cx="5270839" cy="3998420"/>
            <a:chOff x="991286" y="1873541"/>
            <a:chExt cx="5270839" cy="3998420"/>
          </a:xfrm>
        </p:grpSpPr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34C130D5-90EA-4147-92B8-ED0459B31437}"/>
                </a:ext>
              </a:extLst>
            </p:cNvPr>
            <p:cNvSpPr txBox="1">
              <a:spLocks/>
            </p:cNvSpPr>
            <p:nvPr/>
          </p:nvSpPr>
          <p:spPr>
            <a:xfrm>
              <a:off x="1252343" y="1873541"/>
              <a:ext cx="5009782" cy="3810000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buNone/>
              </a:pPr>
              <a:r>
                <a:rPr lang="en-US" sz="1500">
                  <a:latin typeface="Montserrat Medium" pitchFamily="2" charset="77"/>
                </a:rPr>
                <a:t>Apps store their information in Data Centers.</a:t>
              </a:r>
            </a:p>
            <a:p>
              <a:pPr marL="0" indent="0">
                <a:lnSpc>
                  <a:spcPct val="150000"/>
                </a:lnSpc>
                <a:buNone/>
              </a:pPr>
              <a:r>
                <a:rPr lang="en-US" sz="1500">
                  <a:latin typeface="Montserrat Medium" pitchFamily="2" charset="77"/>
                </a:rPr>
                <a:t>Companies store their data in Data Centers.</a:t>
              </a:r>
            </a:p>
            <a:p>
              <a:pPr marL="0" indent="0">
                <a:lnSpc>
                  <a:spcPct val="150000"/>
                </a:lnSpc>
                <a:buNone/>
              </a:pPr>
              <a:r>
                <a:rPr lang="en-US" sz="1500">
                  <a:latin typeface="Montserrat Medium" pitchFamily="2" charset="77"/>
                </a:rPr>
                <a:t>Data Centers are secure.</a:t>
              </a:r>
            </a:p>
            <a:p>
              <a:pPr marL="0" indent="0">
                <a:lnSpc>
                  <a:spcPct val="150000"/>
                </a:lnSpc>
                <a:buNone/>
              </a:pPr>
              <a:r>
                <a:rPr lang="en-US" sz="1500">
                  <a:latin typeface="Montserrat Medium" pitchFamily="2" charset="77"/>
                </a:rPr>
                <a:t>Data Centers use cutting edge equipment.</a:t>
              </a:r>
            </a:p>
            <a:p>
              <a:pPr marL="0" indent="0">
                <a:lnSpc>
                  <a:spcPct val="150000"/>
                </a:lnSpc>
                <a:buNone/>
              </a:pPr>
              <a:r>
                <a:rPr lang="en-US" sz="1500">
                  <a:latin typeface="Montserrat Medium" pitchFamily="2" charset="77"/>
                </a:rPr>
                <a:t>There are Data Centers all over the World.</a:t>
              </a:r>
            </a:p>
            <a:p>
              <a:pPr marL="0" indent="0">
                <a:lnSpc>
                  <a:spcPct val="150000"/>
                </a:lnSpc>
                <a:buNone/>
              </a:pPr>
              <a:r>
                <a:rPr lang="en-US" sz="1500">
                  <a:latin typeface="Montserrat Medium" pitchFamily="2" charset="77"/>
                </a:rPr>
                <a:t>All of these Data Centers help to support “the cloud.”</a:t>
              </a:r>
            </a:p>
            <a:p>
              <a:pPr marL="0" indent="0">
                <a:lnSpc>
                  <a:spcPct val="150000"/>
                </a:lnSpc>
                <a:buNone/>
              </a:pPr>
              <a:r>
                <a:rPr lang="en-US" sz="1500">
                  <a:latin typeface="Montserrat Medium" pitchFamily="2" charset="77"/>
                </a:rPr>
                <a:t>Data Centers are cool places to work.</a:t>
              </a:r>
            </a:p>
            <a:p>
              <a:pPr marL="0" indent="0">
                <a:lnSpc>
                  <a:spcPct val="150000"/>
                </a:lnSpc>
                <a:buNone/>
              </a:pPr>
              <a:r>
                <a:rPr lang="en-US" sz="1500">
                  <a:latin typeface="Montserrat Medium" pitchFamily="2" charset="77"/>
                </a:rPr>
                <a:t>There are many career opportunities in Data Centers.</a:t>
              </a: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DDA05AC7-FB3F-544F-9E8A-81AB3C01B706}"/>
                </a:ext>
              </a:extLst>
            </p:cNvPr>
            <p:cNvGrpSpPr/>
            <p:nvPr/>
          </p:nvGrpSpPr>
          <p:grpSpPr>
            <a:xfrm>
              <a:off x="991286" y="1974947"/>
              <a:ext cx="211541" cy="3897014"/>
              <a:chOff x="991286" y="1974947"/>
              <a:chExt cx="211541" cy="3897014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7986DDE9-DB14-2949-AE09-1876B2358A50}"/>
                  </a:ext>
                </a:extLst>
              </p:cNvPr>
              <p:cNvGrpSpPr/>
              <p:nvPr/>
            </p:nvGrpSpPr>
            <p:grpSpPr>
              <a:xfrm>
                <a:off x="991286" y="1974947"/>
                <a:ext cx="176426" cy="212219"/>
                <a:chOff x="4192859" y="1293196"/>
                <a:chExt cx="176426" cy="212219"/>
              </a:xfrm>
            </p:grpSpPr>
            <p:sp>
              <p:nvSpPr>
                <p:cNvPr id="17" name="Rounded Rectangle 16">
                  <a:extLst>
                    <a:ext uri="{FF2B5EF4-FFF2-40B4-BE49-F238E27FC236}">
                      <a16:creationId xmlns:a16="http://schemas.microsoft.com/office/drawing/2014/main" id="{3DA94AD5-2072-4145-AFC0-F3A8E43E63FC}"/>
                    </a:ext>
                  </a:extLst>
                </p:cNvPr>
                <p:cNvSpPr/>
                <p:nvPr/>
              </p:nvSpPr>
              <p:spPr>
                <a:xfrm>
                  <a:off x="4192859" y="1328989"/>
                  <a:ext cx="176426" cy="176426"/>
                </a:xfrm>
                <a:prstGeom prst="round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Half Frame 17">
                  <a:extLst>
                    <a:ext uri="{FF2B5EF4-FFF2-40B4-BE49-F238E27FC236}">
                      <a16:creationId xmlns:a16="http://schemas.microsoft.com/office/drawing/2014/main" id="{7FB1E9B6-4009-494C-886F-37EF27570E7A}"/>
                    </a:ext>
                  </a:extLst>
                </p:cNvPr>
                <p:cNvSpPr/>
                <p:nvPr/>
              </p:nvSpPr>
              <p:spPr>
                <a:xfrm rot="18844299" flipV="1">
                  <a:off x="4209243" y="1346341"/>
                  <a:ext cx="178773" cy="72484"/>
                </a:xfrm>
                <a:prstGeom prst="halfFrame">
                  <a:avLst/>
                </a:prstGeom>
                <a:solidFill>
                  <a:srgbClr val="00B0F0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20D68DE6-70F5-E94B-8550-E979216DA48A}"/>
                  </a:ext>
                </a:extLst>
              </p:cNvPr>
              <p:cNvGrpSpPr/>
              <p:nvPr/>
            </p:nvGrpSpPr>
            <p:grpSpPr>
              <a:xfrm>
                <a:off x="993784" y="2478368"/>
                <a:ext cx="176426" cy="212219"/>
                <a:chOff x="4192859" y="1293196"/>
                <a:chExt cx="176426" cy="212219"/>
              </a:xfrm>
            </p:grpSpPr>
            <p:sp>
              <p:nvSpPr>
                <p:cNvPr id="24" name="Rounded Rectangle 23">
                  <a:extLst>
                    <a:ext uri="{FF2B5EF4-FFF2-40B4-BE49-F238E27FC236}">
                      <a16:creationId xmlns:a16="http://schemas.microsoft.com/office/drawing/2014/main" id="{4BCD7628-FB94-9F42-AE29-BD330FCB8837}"/>
                    </a:ext>
                  </a:extLst>
                </p:cNvPr>
                <p:cNvSpPr/>
                <p:nvPr/>
              </p:nvSpPr>
              <p:spPr>
                <a:xfrm>
                  <a:off x="4192859" y="1328989"/>
                  <a:ext cx="176426" cy="176426"/>
                </a:xfrm>
                <a:prstGeom prst="round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Half Frame 24">
                  <a:extLst>
                    <a:ext uri="{FF2B5EF4-FFF2-40B4-BE49-F238E27FC236}">
                      <a16:creationId xmlns:a16="http://schemas.microsoft.com/office/drawing/2014/main" id="{EBFB54EB-B2A4-184C-BCF6-BBA18B3B2B1F}"/>
                    </a:ext>
                  </a:extLst>
                </p:cNvPr>
                <p:cNvSpPr/>
                <p:nvPr/>
              </p:nvSpPr>
              <p:spPr>
                <a:xfrm rot="18844299" flipV="1">
                  <a:off x="4209243" y="1346341"/>
                  <a:ext cx="178773" cy="72484"/>
                </a:xfrm>
                <a:prstGeom prst="halfFrame">
                  <a:avLst/>
                </a:prstGeom>
                <a:solidFill>
                  <a:srgbClr val="00B0F0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FEE707B7-020D-974F-AA34-B1C31DF42F51}"/>
                  </a:ext>
                </a:extLst>
              </p:cNvPr>
              <p:cNvGrpSpPr/>
              <p:nvPr/>
            </p:nvGrpSpPr>
            <p:grpSpPr>
              <a:xfrm>
                <a:off x="1008844" y="2942937"/>
                <a:ext cx="176426" cy="212219"/>
                <a:chOff x="4192859" y="1293196"/>
                <a:chExt cx="176426" cy="212219"/>
              </a:xfrm>
            </p:grpSpPr>
            <p:sp>
              <p:nvSpPr>
                <p:cNvPr id="27" name="Rounded Rectangle 26">
                  <a:extLst>
                    <a:ext uri="{FF2B5EF4-FFF2-40B4-BE49-F238E27FC236}">
                      <a16:creationId xmlns:a16="http://schemas.microsoft.com/office/drawing/2014/main" id="{9FE46451-1B5D-234F-AB8C-D2EFA2D11472}"/>
                    </a:ext>
                  </a:extLst>
                </p:cNvPr>
                <p:cNvSpPr/>
                <p:nvPr/>
              </p:nvSpPr>
              <p:spPr>
                <a:xfrm>
                  <a:off x="4192859" y="1328989"/>
                  <a:ext cx="176426" cy="176426"/>
                </a:xfrm>
                <a:prstGeom prst="round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Half Frame 27">
                  <a:extLst>
                    <a:ext uri="{FF2B5EF4-FFF2-40B4-BE49-F238E27FC236}">
                      <a16:creationId xmlns:a16="http://schemas.microsoft.com/office/drawing/2014/main" id="{03D3CD53-12E8-0545-9959-47443C2748CF}"/>
                    </a:ext>
                  </a:extLst>
                </p:cNvPr>
                <p:cNvSpPr/>
                <p:nvPr/>
              </p:nvSpPr>
              <p:spPr>
                <a:xfrm rot="18844299" flipV="1">
                  <a:off x="4209243" y="1346341"/>
                  <a:ext cx="178773" cy="72484"/>
                </a:xfrm>
                <a:prstGeom prst="halfFrame">
                  <a:avLst/>
                </a:prstGeom>
                <a:solidFill>
                  <a:srgbClr val="00B0F0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47253A29-55D6-3B4B-BC4E-24FEE39C41B5}"/>
                  </a:ext>
                </a:extLst>
              </p:cNvPr>
              <p:cNvGrpSpPr/>
              <p:nvPr/>
            </p:nvGrpSpPr>
            <p:grpSpPr>
              <a:xfrm>
                <a:off x="1011342" y="3433658"/>
                <a:ext cx="176426" cy="212219"/>
                <a:chOff x="4192859" y="1293196"/>
                <a:chExt cx="176426" cy="212219"/>
              </a:xfrm>
            </p:grpSpPr>
            <p:sp>
              <p:nvSpPr>
                <p:cNvPr id="30" name="Rounded Rectangle 29">
                  <a:extLst>
                    <a:ext uri="{FF2B5EF4-FFF2-40B4-BE49-F238E27FC236}">
                      <a16:creationId xmlns:a16="http://schemas.microsoft.com/office/drawing/2014/main" id="{57DD5D94-343F-6146-9E4E-C50032034BF8}"/>
                    </a:ext>
                  </a:extLst>
                </p:cNvPr>
                <p:cNvSpPr/>
                <p:nvPr/>
              </p:nvSpPr>
              <p:spPr>
                <a:xfrm>
                  <a:off x="4192859" y="1328989"/>
                  <a:ext cx="176426" cy="176426"/>
                </a:xfrm>
                <a:prstGeom prst="round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Half Frame 30">
                  <a:extLst>
                    <a:ext uri="{FF2B5EF4-FFF2-40B4-BE49-F238E27FC236}">
                      <a16:creationId xmlns:a16="http://schemas.microsoft.com/office/drawing/2014/main" id="{61EBAABD-4063-334F-8A90-D20A0BA9CD60}"/>
                    </a:ext>
                  </a:extLst>
                </p:cNvPr>
                <p:cNvSpPr/>
                <p:nvPr/>
              </p:nvSpPr>
              <p:spPr>
                <a:xfrm rot="18844299" flipV="1">
                  <a:off x="4209243" y="1346341"/>
                  <a:ext cx="178773" cy="72484"/>
                </a:xfrm>
                <a:prstGeom prst="halfFrame">
                  <a:avLst/>
                </a:prstGeom>
                <a:solidFill>
                  <a:srgbClr val="00B0F0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515E85C8-03E1-E54C-A4E7-3E60AE0C6B9C}"/>
                  </a:ext>
                </a:extLst>
              </p:cNvPr>
              <p:cNvGrpSpPr/>
              <p:nvPr/>
            </p:nvGrpSpPr>
            <p:grpSpPr>
              <a:xfrm>
                <a:off x="1023903" y="3898656"/>
                <a:ext cx="176426" cy="212219"/>
                <a:chOff x="4192859" y="1293196"/>
                <a:chExt cx="176426" cy="212219"/>
              </a:xfrm>
            </p:grpSpPr>
            <p:sp>
              <p:nvSpPr>
                <p:cNvPr id="33" name="Rounded Rectangle 32">
                  <a:extLst>
                    <a:ext uri="{FF2B5EF4-FFF2-40B4-BE49-F238E27FC236}">
                      <a16:creationId xmlns:a16="http://schemas.microsoft.com/office/drawing/2014/main" id="{89B672AC-1D97-D942-8B66-D568B9F0E453}"/>
                    </a:ext>
                  </a:extLst>
                </p:cNvPr>
                <p:cNvSpPr/>
                <p:nvPr/>
              </p:nvSpPr>
              <p:spPr>
                <a:xfrm>
                  <a:off x="4192859" y="1328989"/>
                  <a:ext cx="176426" cy="176426"/>
                </a:xfrm>
                <a:prstGeom prst="round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Half Frame 33">
                  <a:extLst>
                    <a:ext uri="{FF2B5EF4-FFF2-40B4-BE49-F238E27FC236}">
                      <a16:creationId xmlns:a16="http://schemas.microsoft.com/office/drawing/2014/main" id="{D49FA6AB-BA2B-0640-88A9-3B7C17A8E688}"/>
                    </a:ext>
                  </a:extLst>
                </p:cNvPr>
                <p:cNvSpPr/>
                <p:nvPr/>
              </p:nvSpPr>
              <p:spPr>
                <a:xfrm rot="18844299" flipV="1">
                  <a:off x="4209243" y="1346341"/>
                  <a:ext cx="178773" cy="72484"/>
                </a:xfrm>
                <a:prstGeom prst="halfFrame">
                  <a:avLst/>
                </a:prstGeom>
                <a:solidFill>
                  <a:srgbClr val="00B0F0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0C068A3E-B997-664E-ADC7-6163E05A1709}"/>
                  </a:ext>
                </a:extLst>
              </p:cNvPr>
              <p:cNvGrpSpPr/>
              <p:nvPr/>
            </p:nvGrpSpPr>
            <p:grpSpPr>
              <a:xfrm>
                <a:off x="1026401" y="4389377"/>
                <a:ext cx="176426" cy="212219"/>
                <a:chOff x="4192859" y="1293196"/>
                <a:chExt cx="176426" cy="212219"/>
              </a:xfrm>
            </p:grpSpPr>
            <p:sp>
              <p:nvSpPr>
                <p:cNvPr id="36" name="Rounded Rectangle 35">
                  <a:extLst>
                    <a:ext uri="{FF2B5EF4-FFF2-40B4-BE49-F238E27FC236}">
                      <a16:creationId xmlns:a16="http://schemas.microsoft.com/office/drawing/2014/main" id="{F5D9E83D-FEAB-5C4F-949B-2EB862AF3985}"/>
                    </a:ext>
                  </a:extLst>
                </p:cNvPr>
                <p:cNvSpPr/>
                <p:nvPr/>
              </p:nvSpPr>
              <p:spPr>
                <a:xfrm>
                  <a:off x="4192859" y="1328989"/>
                  <a:ext cx="176426" cy="176426"/>
                </a:xfrm>
                <a:prstGeom prst="round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Half Frame 36">
                  <a:extLst>
                    <a:ext uri="{FF2B5EF4-FFF2-40B4-BE49-F238E27FC236}">
                      <a16:creationId xmlns:a16="http://schemas.microsoft.com/office/drawing/2014/main" id="{7ED3BFEC-D31D-AD4E-813C-419039CFD039}"/>
                    </a:ext>
                  </a:extLst>
                </p:cNvPr>
                <p:cNvSpPr/>
                <p:nvPr/>
              </p:nvSpPr>
              <p:spPr>
                <a:xfrm rot="18844299" flipV="1">
                  <a:off x="4209243" y="1346341"/>
                  <a:ext cx="178773" cy="72484"/>
                </a:xfrm>
                <a:prstGeom prst="halfFrame">
                  <a:avLst/>
                </a:prstGeom>
                <a:solidFill>
                  <a:srgbClr val="00B0F0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BEF5D816-8375-214C-9E4D-A74F663E6C6C}"/>
                  </a:ext>
                </a:extLst>
              </p:cNvPr>
              <p:cNvGrpSpPr/>
              <p:nvPr/>
            </p:nvGrpSpPr>
            <p:grpSpPr>
              <a:xfrm>
                <a:off x="1006346" y="5169021"/>
                <a:ext cx="176426" cy="212219"/>
                <a:chOff x="4192859" y="1293196"/>
                <a:chExt cx="176426" cy="212219"/>
              </a:xfrm>
            </p:grpSpPr>
            <p:sp>
              <p:nvSpPr>
                <p:cNvPr id="39" name="Rounded Rectangle 38">
                  <a:extLst>
                    <a:ext uri="{FF2B5EF4-FFF2-40B4-BE49-F238E27FC236}">
                      <a16:creationId xmlns:a16="http://schemas.microsoft.com/office/drawing/2014/main" id="{C2B8AA4D-8EF3-E94C-AFCC-EC219B63D680}"/>
                    </a:ext>
                  </a:extLst>
                </p:cNvPr>
                <p:cNvSpPr/>
                <p:nvPr/>
              </p:nvSpPr>
              <p:spPr>
                <a:xfrm>
                  <a:off x="4192859" y="1328989"/>
                  <a:ext cx="176426" cy="176426"/>
                </a:xfrm>
                <a:prstGeom prst="round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Half Frame 39">
                  <a:extLst>
                    <a:ext uri="{FF2B5EF4-FFF2-40B4-BE49-F238E27FC236}">
                      <a16:creationId xmlns:a16="http://schemas.microsoft.com/office/drawing/2014/main" id="{26E77520-C6DC-9D45-B62A-7C7FA0E60B50}"/>
                    </a:ext>
                  </a:extLst>
                </p:cNvPr>
                <p:cNvSpPr/>
                <p:nvPr/>
              </p:nvSpPr>
              <p:spPr>
                <a:xfrm rot="18844299" flipV="1">
                  <a:off x="4209243" y="1346341"/>
                  <a:ext cx="178773" cy="72484"/>
                </a:xfrm>
                <a:prstGeom prst="halfFrame">
                  <a:avLst/>
                </a:prstGeom>
                <a:solidFill>
                  <a:srgbClr val="00B0F0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7E3C015B-27D7-5C49-B80D-E31489139A15}"/>
                  </a:ext>
                </a:extLst>
              </p:cNvPr>
              <p:cNvGrpSpPr/>
              <p:nvPr/>
            </p:nvGrpSpPr>
            <p:grpSpPr>
              <a:xfrm>
                <a:off x="1008844" y="5659742"/>
                <a:ext cx="176426" cy="212219"/>
                <a:chOff x="4192859" y="1293196"/>
                <a:chExt cx="176426" cy="212219"/>
              </a:xfrm>
            </p:grpSpPr>
            <p:sp>
              <p:nvSpPr>
                <p:cNvPr id="42" name="Rounded Rectangle 41">
                  <a:extLst>
                    <a:ext uri="{FF2B5EF4-FFF2-40B4-BE49-F238E27FC236}">
                      <a16:creationId xmlns:a16="http://schemas.microsoft.com/office/drawing/2014/main" id="{64EC1693-12B3-0546-AB00-F506689498D1}"/>
                    </a:ext>
                  </a:extLst>
                </p:cNvPr>
                <p:cNvSpPr/>
                <p:nvPr/>
              </p:nvSpPr>
              <p:spPr>
                <a:xfrm>
                  <a:off x="4192859" y="1328989"/>
                  <a:ext cx="176426" cy="176426"/>
                </a:xfrm>
                <a:prstGeom prst="round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Half Frame 42">
                  <a:extLst>
                    <a:ext uri="{FF2B5EF4-FFF2-40B4-BE49-F238E27FC236}">
                      <a16:creationId xmlns:a16="http://schemas.microsoft.com/office/drawing/2014/main" id="{A1C89179-5EAF-854E-A904-A130BEA5665E}"/>
                    </a:ext>
                  </a:extLst>
                </p:cNvPr>
                <p:cNvSpPr/>
                <p:nvPr/>
              </p:nvSpPr>
              <p:spPr>
                <a:xfrm rot="18844299" flipV="1">
                  <a:off x="4209243" y="1346341"/>
                  <a:ext cx="178773" cy="72484"/>
                </a:xfrm>
                <a:prstGeom prst="halfFrame">
                  <a:avLst/>
                </a:prstGeom>
                <a:solidFill>
                  <a:srgbClr val="00B0F0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1571046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AD9F76-E949-134E-97CA-0C6DCD04DF96}"/>
              </a:ext>
            </a:extLst>
          </p:cNvPr>
          <p:cNvSpPr txBox="1"/>
          <p:nvPr/>
        </p:nvSpPr>
        <p:spPr>
          <a:xfrm>
            <a:off x="711050" y="243651"/>
            <a:ext cx="95178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Montserrat" pitchFamily="2" charset="77"/>
              </a:rPr>
              <a:t>CLASS </a:t>
            </a:r>
            <a:r>
              <a:rPr lang="en-US" sz="5000" b="1">
                <a:solidFill>
                  <a:srgbClr val="00A7E4"/>
                </a:solidFill>
                <a:latin typeface="Montserrat" pitchFamily="2" charset="77"/>
              </a:rPr>
              <a:t>DISCUSSION</a:t>
            </a:r>
          </a:p>
        </p:txBody>
      </p:sp>
      <p:sp>
        <p:nvSpPr>
          <p:cNvPr id="32" name="Cloud Callout 31">
            <a:extLst>
              <a:ext uri="{FF2B5EF4-FFF2-40B4-BE49-F238E27FC236}">
                <a16:creationId xmlns:a16="http://schemas.microsoft.com/office/drawing/2014/main" id="{FE5CB849-9484-1D42-A009-6F61A95151B3}"/>
              </a:ext>
            </a:extLst>
          </p:cNvPr>
          <p:cNvSpPr/>
          <p:nvPr/>
        </p:nvSpPr>
        <p:spPr>
          <a:xfrm>
            <a:off x="1139660" y="2107496"/>
            <a:ext cx="2933700" cy="1905000"/>
          </a:xfrm>
          <a:prstGeom prst="cloudCallout">
            <a:avLst>
              <a:gd name="adj1" fmla="val -52002"/>
              <a:gd name="adj2" fmla="val 111747"/>
            </a:avLst>
          </a:prstGeom>
          <a:solidFill>
            <a:schemeClr val="bg1"/>
          </a:solidFill>
          <a:ln>
            <a:solidFill>
              <a:schemeClr val="bg2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  <a:latin typeface="Calibri"/>
            </a:endParaRPr>
          </a:p>
        </p:txBody>
      </p:sp>
      <p:sp>
        <p:nvSpPr>
          <p:cNvPr id="33" name="Rounded Rectangular Callout 32">
            <a:extLst>
              <a:ext uri="{FF2B5EF4-FFF2-40B4-BE49-F238E27FC236}">
                <a16:creationId xmlns:a16="http://schemas.microsoft.com/office/drawing/2014/main" id="{2E5320E9-0DBD-3947-82B2-A2A62E479A5A}"/>
              </a:ext>
            </a:extLst>
          </p:cNvPr>
          <p:cNvSpPr/>
          <p:nvPr/>
        </p:nvSpPr>
        <p:spPr>
          <a:xfrm>
            <a:off x="4641440" y="1549019"/>
            <a:ext cx="2330861" cy="1510977"/>
          </a:xfrm>
          <a:prstGeom prst="wedgeRoundRectCallout">
            <a:avLst>
              <a:gd name="adj1" fmla="val -20210"/>
              <a:gd name="adj2" fmla="val 102836"/>
              <a:gd name="adj3" fmla="val 16667"/>
            </a:avLst>
          </a:prstGeom>
          <a:solidFill>
            <a:schemeClr val="bg1"/>
          </a:solidFill>
          <a:ln>
            <a:solidFill>
              <a:schemeClr val="bg2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  <a:latin typeface="Calibri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ACF3348-5526-FA43-AA1B-15B591586D0C}"/>
              </a:ext>
            </a:extLst>
          </p:cNvPr>
          <p:cNvSpPr txBox="1"/>
          <p:nvPr/>
        </p:nvSpPr>
        <p:spPr>
          <a:xfrm>
            <a:off x="1500622" y="2403430"/>
            <a:ext cx="2130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00B0F0"/>
                </a:solidFill>
                <a:latin typeface="Montserrat Medium" pitchFamily="2" charset="77"/>
              </a:rPr>
              <a:t>How important are Data Centers in our everyday lives?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4A1A59D-F3CC-D14D-8661-7BA61FBDA782}"/>
              </a:ext>
            </a:extLst>
          </p:cNvPr>
          <p:cNvSpPr txBox="1"/>
          <p:nvPr/>
        </p:nvSpPr>
        <p:spPr>
          <a:xfrm>
            <a:off x="4741584" y="1571945"/>
            <a:ext cx="21305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>
                <a:solidFill>
                  <a:srgbClr val="00B0F0"/>
                </a:solidFill>
                <a:latin typeface="Montserrat Medium" pitchFamily="2" charset="77"/>
              </a:rPr>
              <a:t>What do you think it would be like to work in a Data Center?</a:t>
            </a:r>
          </a:p>
        </p:txBody>
      </p:sp>
      <p:sp>
        <p:nvSpPr>
          <p:cNvPr id="36" name="Oval Callout 35">
            <a:extLst>
              <a:ext uri="{FF2B5EF4-FFF2-40B4-BE49-F238E27FC236}">
                <a16:creationId xmlns:a16="http://schemas.microsoft.com/office/drawing/2014/main" id="{21DD2BF8-7F3E-AE44-9672-935D24E89693}"/>
              </a:ext>
            </a:extLst>
          </p:cNvPr>
          <p:cNvSpPr/>
          <p:nvPr/>
        </p:nvSpPr>
        <p:spPr>
          <a:xfrm>
            <a:off x="8118642" y="1619334"/>
            <a:ext cx="3035300" cy="1551801"/>
          </a:xfrm>
          <a:prstGeom prst="wedgeEllipseCallout">
            <a:avLst>
              <a:gd name="adj1" fmla="val 46151"/>
              <a:gd name="adj2" fmla="val 125592"/>
            </a:avLst>
          </a:prstGeom>
          <a:solidFill>
            <a:schemeClr val="bg1"/>
          </a:solidFill>
          <a:ln>
            <a:solidFill>
              <a:schemeClr val="bg2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  <a:latin typeface="Calibri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BB77750-7C0B-4A40-B635-7E5F55F0B85F}"/>
              </a:ext>
            </a:extLst>
          </p:cNvPr>
          <p:cNvSpPr/>
          <p:nvPr/>
        </p:nvSpPr>
        <p:spPr>
          <a:xfrm>
            <a:off x="8246633" y="1861445"/>
            <a:ext cx="27793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>
                <a:solidFill>
                  <a:srgbClr val="00B0F0"/>
                </a:solidFill>
                <a:latin typeface="Montserrat Medium" pitchFamily="2" charset="77"/>
              </a:rPr>
              <a:t>If you had to build a Data Center, where would you build it and why there?</a:t>
            </a:r>
          </a:p>
        </p:txBody>
      </p:sp>
      <p:sp>
        <p:nvSpPr>
          <p:cNvPr id="38" name="Cloud Callout 37">
            <a:extLst>
              <a:ext uri="{FF2B5EF4-FFF2-40B4-BE49-F238E27FC236}">
                <a16:creationId xmlns:a16="http://schemas.microsoft.com/office/drawing/2014/main" id="{8D690A4B-A8AD-6A4F-9278-45AEFD79BF0A}"/>
              </a:ext>
            </a:extLst>
          </p:cNvPr>
          <p:cNvSpPr/>
          <p:nvPr/>
        </p:nvSpPr>
        <p:spPr>
          <a:xfrm>
            <a:off x="6825838" y="3505368"/>
            <a:ext cx="3080161" cy="1905000"/>
          </a:xfrm>
          <a:prstGeom prst="cloudCallout">
            <a:avLst>
              <a:gd name="adj1" fmla="val 45888"/>
              <a:gd name="adj2" fmla="val 75591"/>
            </a:avLst>
          </a:prstGeom>
          <a:solidFill>
            <a:schemeClr val="bg1"/>
          </a:solidFill>
          <a:ln>
            <a:solidFill>
              <a:schemeClr val="bg2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  <a:latin typeface="Calibri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5387D04-7699-F744-91AA-496F9D76676A}"/>
              </a:ext>
            </a:extLst>
          </p:cNvPr>
          <p:cNvSpPr/>
          <p:nvPr/>
        </p:nvSpPr>
        <p:spPr>
          <a:xfrm>
            <a:off x="7413418" y="3895152"/>
            <a:ext cx="1905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>
                <a:solidFill>
                  <a:srgbClr val="00B0F0"/>
                </a:solidFill>
                <a:latin typeface="Montserrat Medium" pitchFamily="2" charset="77"/>
              </a:rPr>
              <a:t>What would your Data Center look like?</a:t>
            </a:r>
          </a:p>
        </p:txBody>
      </p:sp>
      <p:sp>
        <p:nvSpPr>
          <p:cNvPr id="40" name="Oval Callout 39">
            <a:extLst>
              <a:ext uri="{FF2B5EF4-FFF2-40B4-BE49-F238E27FC236}">
                <a16:creationId xmlns:a16="http://schemas.microsoft.com/office/drawing/2014/main" id="{86DDDF7B-313F-364E-853F-C75B63D99F03}"/>
              </a:ext>
            </a:extLst>
          </p:cNvPr>
          <p:cNvSpPr/>
          <p:nvPr/>
        </p:nvSpPr>
        <p:spPr>
          <a:xfrm>
            <a:off x="2565814" y="4206798"/>
            <a:ext cx="2680852" cy="1447800"/>
          </a:xfrm>
          <a:prstGeom prst="wedgeEllipseCallout">
            <a:avLst>
              <a:gd name="adj1" fmla="val 22277"/>
              <a:gd name="adj2" fmla="val 90387"/>
            </a:avLst>
          </a:prstGeom>
          <a:solidFill>
            <a:schemeClr val="bg1"/>
          </a:solidFill>
          <a:ln>
            <a:solidFill>
              <a:schemeClr val="bg2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  <a:latin typeface="Calibri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1551B50-2EAF-404C-9295-8FD2744F9376}"/>
              </a:ext>
            </a:extLst>
          </p:cNvPr>
          <p:cNvSpPr/>
          <p:nvPr/>
        </p:nvSpPr>
        <p:spPr>
          <a:xfrm>
            <a:off x="2720686" y="4487038"/>
            <a:ext cx="237110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>
                <a:solidFill>
                  <a:srgbClr val="00B0F0"/>
                </a:solidFill>
                <a:latin typeface="Montserrat Medium" pitchFamily="2" charset="77"/>
              </a:rPr>
              <a:t>What job would you want in a Data Center?</a:t>
            </a:r>
          </a:p>
        </p:txBody>
      </p:sp>
    </p:spTree>
    <p:extLst>
      <p:ext uri="{BB962C8B-B14F-4D97-AF65-F5344CB8AC3E}">
        <p14:creationId xmlns:p14="http://schemas.microsoft.com/office/powerpoint/2010/main" val="41782336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76614-0B3D-6F4C-9C70-EB02E9759C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6EF2F6-DBBA-D244-A813-386F91D3D5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9A7725-362B-0D46-BFAB-39DCDDBA28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6753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uilding, platform, computer, subway&#10;&#10;Description automatically generated">
            <a:extLst>
              <a:ext uri="{FF2B5EF4-FFF2-40B4-BE49-F238E27FC236}">
                <a16:creationId xmlns:a16="http://schemas.microsoft.com/office/drawing/2014/main" id="{75395D3D-00C4-B94C-B4B8-90C200E0B6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4443046" cy="68579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DE629E7-EB00-C54A-B9B8-2CA73BCF6E77}"/>
              </a:ext>
            </a:extLst>
          </p:cNvPr>
          <p:cNvSpPr/>
          <p:nvPr/>
        </p:nvSpPr>
        <p:spPr>
          <a:xfrm rot="5400000">
            <a:off x="1059492" y="3383555"/>
            <a:ext cx="6858000" cy="908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11" name="Picture 10" descr="Icon&#10;&#10;Description automatically generated with medium confidence">
            <a:extLst>
              <a:ext uri="{FF2B5EF4-FFF2-40B4-BE49-F238E27FC236}">
                <a16:creationId xmlns:a16="http://schemas.microsoft.com/office/drawing/2014/main" id="{AC5C248A-B5E7-0F4C-A1EB-D96F457B61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0329" y="39605"/>
            <a:ext cx="2152919" cy="11215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2154467-191E-134F-A00A-AC7D23276EDD}"/>
              </a:ext>
            </a:extLst>
          </p:cNvPr>
          <p:cNvSpPr txBox="1"/>
          <p:nvPr/>
        </p:nvSpPr>
        <p:spPr>
          <a:xfrm>
            <a:off x="4928783" y="447533"/>
            <a:ext cx="791461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>
                <a:solidFill>
                  <a:srgbClr val="000000"/>
                </a:solidFill>
                <a:latin typeface="Montserrat" pitchFamily="2" charset="77"/>
              </a:rPr>
              <a:t>WHERE THE</a:t>
            </a:r>
          </a:p>
          <a:p>
            <a:r>
              <a:rPr lang="en-US" sz="5000" b="1">
                <a:solidFill>
                  <a:srgbClr val="00A7E4"/>
                </a:solidFill>
                <a:latin typeface="Montserrat SemiBold" pitchFamily="2" charset="77"/>
              </a:rPr>
              <a:t>INTERNET LIVES</a:t>
            </a:r>
          </a:p>
        </p:txBody>
      </p:sp>
      <p:pic>
        <p:nvPicPr>
          <p:cNvPr id="14" name="Picture 1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7BBE9A8-4BB0-F149-A7F4-D6E77A138A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5433" y="1748882"/>
            <a:ext cx="7839421" cy="459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605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04EE5A94-9D36-E04E-A071-0464A34C3383}"/>
              </a:ext>
            </a:extLst>
          </p:cNvPr>
          <p:cNvCxnSpPr>
            <a:cxnSpLocks/>
            <a:endCxn id="108" idx="2"/>
          </p:cNvCxnSpPr>
          <p:nvPr/>
        </p:nvCxnSpPr>
        <p:spPr>
          <a:xfrm flipH="1">
            <a:off x="9217198" y="2257642"/>
            <a:ext cx="1941426" cy="3295531"/>
          </a:xfrm>
          <a:prstGeom prst="line">
            <a:avLst/>
          </a:prstGeom>
          <a:ln>
            <a:solidFill>
              <a:srgbClr val="00A7E4"/>
            </a:solidFill>
          </a:ln>
          <a:effectLst>
            <a:glow rad="139700">
              <a:srgbClr val="00A7E4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8941587-8E13-314D-82FD-531C17508BC7}"/>
              </a:ext>
            </a:extLst>
          </p:cNvPr>
          <p:cNvSpPr txBox="1"/>
          <p:nvPr/>
        </p:nvSpPr>
        <p:spPr>
          <a:xfrm>
            <a:off x="394494" y="166160"/>
            <a:ext cx="81195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DATA CENTERS 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ARE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033961B-D057-8445-89BB-C5E5F24094FF}"/>
              </a:ext>
            </a:extLst>
          </p:cNvPr>
          <p:cNvSpPr txBox="1"/>
          <p:nvPr/>
        </p:nvSpPr>
        <p:spPr>
          <a:xfrm>
            <a:off x="3959690" y="1971020"/>
            <a:ext cx="3779641" cy="646331"/>
          </a:xfrm>
          <a:prstGeom prst="rect">
            <a:avLst/>
          </a:prstGeom>
          <a:solidFill>
            <a:srgbClr val="00A7E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prstClr val="white"/>
                </a:solidFill>
                <a:latin typeface="Montserrat" pitchFamily="2" charset="77"/>
              </a:rPr>
              <a:t>WHERE THE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prstClr val="white"/>
                </a:solidFill>
                <a:latin typeface="Montserrat" pitchFamily="2" charset="77"/>
              </a:rPr>
              <a:t>INTERNET LIVES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01F92C4-C0A5-AF41-A231-5E28F52AEBF4}"/>
              </a:ext>
            </a:extLst>
          </p:cNvPr>
          <p:cNvSpPr txBox="1"/>
          <p:nvPr/>
        </p:nvSpPr>
        <p:spPr>
          <a:xfrm>
            <a:off x="3959691" y="2828187"/>
            <a:ext cx="3779641" cy="646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CENTRALIZED DATA STORAGE &amp; PROCESSING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29A92CC-6001-2F4A-A804-94C28D713104}"/>
              </a:ext>
            </a:extLst>
          </p:cNvPr>
          <p:cNvSpPr/>
          <p:nvPr/>
        </p:nvSpPr>
        <p:spPr>
          <a:xfrm>
            <a:off x="0" y="1227921"/>
            <a:ext cx="12192000" cy="90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07BF6C7-33C1-9E4A-AE68-82823460335D}"/>
              </a:ext>
            </a:extLst>
          </p:cNvPr>
          <p:cNvGrpSpPr/>
          <p:nvPr/>
        </p:nvGrpSpPr>
        <p:grpSpPr>
          <a:xfrm>
            <a:off x="9701097" y="1310646"/>
            <a:ext cx="2502778" cy="2516947"/>
            <a:chOff x="9701097" y="1310646"/>
            <a:chExt cx="2502778" cy="2516947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F07F99B8-2839-F141-AECE-5961EF023217}"/>
                </a:ext>
              </a:extLst>
            </p:cNvPr>
            <p:cNvGrpSpPr/>
            <p:nvPr/>
          </p:nvGrpSpPr>
          <p:grpSpPr>
            <a:xfrm rot="11274435">
              <a:off x="9701097" y="1665240"/>
              <a:ext cx="1438484" cy="2162353"/>
              <a:chOff x="1567543" y="4083460"/>
              <a:chExt cx="1438484" cy="2162353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47016CE3-64C3-7E4D-8D6D-20C1E2F584F2}"/>
                  </a:ext>
                </a:extLst>
              </p:cNvPr>
              <p:cNvGrpSpPr/>
              <p:nvPr/>
            </p:nvGrpSpPr>
            <p:grpSpPr>
              <a:xfrm>
                <a:off x="1787236" y="5103598"/>
                <a:ext cx="735699" cy="1142215"/>
                <a:chOff x="1271230" y="4865170"/>
                <a:chExt cx="735699" cy="1142215"/>
              </a:xfrm>
            </p:grpSpPr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A008096F-4EDF-8C4B-867D-54F5D310D43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71230" y="4916384"/>
                  <a:ext cx="652573" cy="1091001"/>
                </a:xfrm>
                <a:prstGeom prst="line">
                  <a:avLst/>
                </a:prstGeom>
                <a:ln w="571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8AB0E671-B8F5-B947-BD42-69F69E5837F0}"/>
                    </a:ext>
                  </a:extLst>
                </p:cNvPr>
                <p:cNvSpPr/>
                <p:nvPr/>
              </p:nvSpPr>
              <p:spPr>
                <a:xfrm>
                  <a:off x="1828799" y="4865170"/>
                  <a:ext cx="178130" cy="16766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glow rad="228600">
                    <a:schemeClr val="accent3">
                      <a:satMod val="175000"/>
                      <a:alpha val="95000"/>
                    </a:scheme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B2863BB5-264F-B049-A9CE-B43FF9D949D6}"/>
                  </a:ext>
                </a:extLst>
              </p:cNvPr>
              <p:cNvGrpSpPr/>
              <p:nvPr/>
            </p:nvGrpSpPr>
            <p:grpSpPr>
              <a:xfrm>
                <a:off x="1567543" y="4083460"/>
                <a:ext cx="1438484" cy="1889828"/>
                <a:chOff x="1567543" y="4083460"/>
                <a:chExt cx="1438484" cy="1889828"/>
              </a:xfrm>
            </p:grpSpPr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26FA71A9-7DC0-C146-9A3D-476539D281DD}"/>
                    </a:ext>
                  </a:extLst>
                </p:cNvPr>
                <p:cNvGrpSpPr/>
                <p:nvPr/>
              </p:nvGrpSpPr>
              <p:grpSpPr>
                <a:xfrm>
                  <a:off x="1567543" y="4865170"/>
                  <a:ext cx="439386" cy="764909"/>
                  <a:chOff x="1567543" y="4865170"/>
                  <a:chExt cx="439386" cy="764909"/>
                </a:xfrm>
              </p:grpSpPr>
              <p:cxnSp>
                <p:nvCxnSpPr>
                  <p:cNvPr id="57" name="Straight Connector 56">
                    <a:extLst>
                      <a:ext uri="{FF2B5EF4-FFF2-40B4-BE49-F238E27FC236}">
                        <a16:creationId xmlns:a16="http://schemas.microsoft.com/office/drawing/2014/main" id="{1295D3E6-C136-1449-8288-BE065A521C14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1567543" y="4916383"/>
                    <a:ext cx="356260" cy="713696"/>
                  </a:xfrm>
                  <a:prstGeom prst="line">
                    <a:avLst/>
                  </a:prstGeom>
                  <a:ln w="571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8" name="Oval 57">
                    <a:extLst>
                      <a:ext uri="{FF2B5EF4-FFF2-40B4-BE49-F238E27FC236}">
                        <a16:creationId xmlns:a16="http://schemas.microsoft.com/office/drawing/2014/main" id="{2EEA1ED1-8221-7D42-A8AC-CAA3C388CF28}"/>
                      </a:ext>
                    </a:extLst>
                  </p:cNvPr>
                  <p:cNvSpPr/>
                  <p:nvPr/>
                </p:nvSpPr>
                <p:spPr>
                  <a:xfrm>
                    <a:off x="1828799" y="4865170"/>
                    <a:ext cx="178130" cy="16766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glow rad="228600">
                      <a:schemeClr val="accent3">
                        <a:satMod val="175000"/>
                        <a:alpha val="95000"/>
                      </a:scheme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8E4CA0CB-F9A3-C943-92C1-EA5148A786E7}"/>
                    </a:ext>
                  </a:extLst>
                </p:cNvPr>
                <p:cNvGrpSpPr/>
                <p:nvPr/>
              </p:nvGrpSpPr>
              <p:grpSpPr>
                <a:xfrm>
                  <a:off x="1650669" y="4508322"/>
                  <a:ext cx="872266" cy="1464966"/>
                  <a:chOff x="1134663" y="4865170"/>
                  <a:chExt cx="872266" cy="1464966"/>
                </a:xfrm>
              </p:grpSpPr>
              <p:cxnSp>
                <p:nvCxnSpPr>
                  <p:cNvPr id="55" name="Straight Connector 54">
                    <a:extLst>
                      <a:ext uri="{FF2B5EF4-FFF2-40B4-BE49-F238E27FC236}">
                        <a16:creationId xmlns:a16="http://schemas.microsoft.com/office/drawing/2014/main" id="{C43E9A32-D8E5-AE4B-BE9C-8B89189712A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134663" y="4916383"/>
                    <a:ext cx="789140" cy="1413753"/>
                  </a:xfrm>
                  <a:prstGeom prst="line">
                    <a:avLst/>
                  </a:prstGeom>
                  <a:ln w="571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6" name="Oval 55">
                    <a:extLst>
                      <a:ext uri="{FF2B5EF4-FFF2-40B4-BE49-F238E27FC236}">
                        <a16:creationId xmlns:a16="http://schemas.microsoft.com/office/drawing/2014/main" id="{E096BC9D-5931-5943-A497-D95C619A907C}"/>
                      </a:ext>
                    </a:extLst>
                  </p:cNvPr>
                  <p:cNvSpPr/>
                  <p:nvPr/>
                </p:nvSpPr>
                <p:spPr>
                  <a:xfrm>
                    <a:off x="1828799" y="4865170"/>
                    <a:ext cx="178130" cy="16766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glow rad="228600">
                      <a:schemeClr val="accent3">
                        <a:satMod val="175000"/>
                        <a:alpha val="95000"/>
                      </a:scheme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0C513FAD-D265-9244-96FB-8684F901D9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325565" flipH="1">
                  <a:off x="1599983" y="4083460"/>
                  <a:ext cx="1406044" cy="1880582"/>
                </a:xfrm>
                <a:prstGeom prst="line">
                  <a:avLst/>
                </a:prstGeom>
                <a:ln>
                  <a:solidFill>
                    <a:srgbClr val="00A7E4"/>
                  </a:solidFill>
                </a:ln>
                <a:effectLst>
                  <a:glow rad="139700">
                    <a:srgbClr val="00A7E4">
                      <a:alpha val="40000"/>
                    </a:srgbClr>
                  </a:glo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940DFE09-F419-8942-932E-93C665B0F969}"/>
                    </a:ext>
                  </a:extLst>
                </p:cNvPr>
                <p:cNvCxnSpPr/>
                <p:nvPr/>
              </p:nvCxnSpPr>
              <p:spPr>
                <a:xfrm flipV="1">
                  <a:off x="1600882" y="4192616"/>
                  <a:ext cx="914400" cy="1567543"/>
                </a:xfrm>
                <a:prstGeom prst="line">
                  <a:avLst/>
                </a:prstGeom>
                <a:ln>
                  <a:solidFill>
                    <a:srgbClr val="00A7E4"/>
                  </a:solidFill>
                </a:ln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16" name="Picture 15" descr="A picture containing dark&#10;&#10;Description automatically generated">
              <a:extLst>
                <a:ext uri="{FF2B5EF4-FFF2-40B4-BE49-F238E27FC236}">
                  <a16:creationId xmlns:a16="http://schemas.microsoft.com/office/drawing/2014/main" id="{951FBD68-59D9-3C45-B9B5-BDAED20FCB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75074" y="1310646"/>
              <a:ext cx="1828801" cy="1826790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92A7EE59-81FF-0944-A898-0FBCE6493D2B}"/>
              </a:ext>
            </a:extLst>
          </p:cNvPr>
          <p:cNvGrpSpPr/>
          <p:nvPr/>
        </p:nvGrpSpPr>
        <p:grpSpPr>
          <a:xfrm>
            <a:off x="0" y="2077496"/>
            <a:ext cx="5460069" cy="4790511"/>
            <a:chOff x="0" y="2077496"/>
            <a:chExt cx="5460069" cy="4790511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944B4580-4435-F448-B520-8C112D6B8CCB}"/>
                </a:ext>
              </a:extLst>
            </p:cNvPr>
            <p:cNvGrpSpPr/>
            <p:nvPr/>
          </p:nvGrpSpPr>
          <p:grpSpPr>
            <a:xfrm>
              <a:off x="0" y="2294185"/>
              <a:ext cx="5460069" cy="4573822"/>
              <a:chOff x="511545" y="2142944"/>
              <a:chExt cx="5460069" cy="4573822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41408003-CE7A-3A45-8A36-A9306F23050C}"/>
                  </a:ext>
                </a:extLst>
              </p:cNvPr>
              <p:cNvGrpSpPr/>
              <p:nvPr/>
            </p:nvGrpSpPr>
            <p:grpSpPr>
              <a:xfrm>
                <a:off x="1567543" y="2142944"/>
                <a:ext cx="2016894" cy="4102869"/>
                <a:chOff x="1567543" y="2142944"/>
                <a:chExt cx="2016894" cy="4102869"/>
              </a:xfrm>
            </p:grpSpPr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922A04AF-5B93-FA4D-BF17-F1A2FA047918}"/>
                    </a:ext>
                  </a:extLst>
                </p:cNvPr>
                <p:cNvGrpSpPr/>
                <p:nvPr/>
              </p:nvGrpSpPr>
              <p:grpSpPr>
                <a:xfrm>
                  <a:off x="1787236" y="5103598"/>
                  <a:ext cx="735699" cy="1142215"/>
                  <a:chOff x="1271230" y="4865170"/>
                  <a:chExt cx="735699" cy="1142215"/>
                </a:xfrm>
              </p:grpSpPr>
              <p:cxnSp>
                <p:nvCxnSpPr>
                  <p:cNvPr id="44" name="Straight Connector 43">
                    <a:extLst>
                      <a:ext uri="{FF2B5EF4-FFF2-40B4-BE49-F238E27FC236}">
                        <a16:creationId xmlns:a16="http://schemas.microsoft.com/office/drawing/2014/main" id="{A79B5445-5B0F-FB44-9893-2CE71E3D898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271230" y="4916384"/>
                    <a:ext cx="652573" cy="1091001"/>
                  </a:xfrm>
                  <a:prstGeom prst="line">
                    <a:avLst/>
                  </a:prstGeom>
                  <a:ln w="571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5" name="Oval 44">
                    <a:extLst>
                      <a:ext uri="{FF2B5EF4-FFF2-40B4-BE49-F238E27FC236}">
                        <a16:creationId xmlns:a16="http://schemas.microsoft.com/office/drawing/2014/main" id="{64925421-4F5E-DB42-A9AF-B67061BD4FF1}"/>
                      </a:ext>
                    </a:extLst>
                  </p:cNvPr>
                  <p:cNvSpPr/>
                  <p:nvPr/>
                </p:nvSpPr>
                <p:spPr>
                  <a:xfrm>
                    <a:off x="1828799" y="4865170"/>
                    <a:ext cx="178130" cy="16766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glow rad="228600">
                      <a:schemeClr val="accent3">
                        <a:satMod val="175000"/>
                        <a:alpha val="95000"/>
                      </a:scheme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EE6CAAA2-DF76-9842-B392-5BC645697383}"/>
                    </a:ext>
                  </a:extLst>
                </p:cNvPr>
                <p:cNvGrpSpPr/>
                <p:nvPr/>
              </p:nvGrpSpPr>
              <p:grpSpPr>
                <a:xfrm>
                  <a:off x="1567543" y="2142944"/>
                  <a:ext cx="2016894" cy="3907239"/>
                  <a:chOff x="1567543" y="2142944"/>
                  <a:chExt cx="2016894" cy="3907239"/>
                </a:xfrm>
              </p:grpSpPr>
              <p:grpSp>
                <p:nvGrpSpPr>
                  <p:cNvPr id="36" name="Group 35">
                    <a:extLst>
                      <a:ext uri="{FF2B5EF4-FFF2-40B4-BE49-F238E27FC236}">
                        <a16:creationId xmlns:a16="http://schemas.microsoft.com/office/drawing/2014/main" id="{92A80C58-8C24-B443-A851-CAD67D2ED6A4}"/>
                      </a:ext>
                    </a:extLst>
                  </p:cNvPr>
                  <p:cNvGrpSpPr/>
                  <p:nvPr/>
                </p:nvGrpSpPr>
                <p:grpSpPr>
                  <a:xfrm>
                    <a:off x="1567543" y="4865170"/>
                    <a:ext cx="439386" cy="764909"/>
                    <a:chOff x="1567543" y="4865170"/>
                    <a:chExt cx="439386" cy="764909"/>
                  </a:xfrm>
                </p:grpSpPr>
                <p:cxnSp>
                  <p:nvCxnSpPr>
                    <p:cNvPr id="42" name="Straight Connector 41">
                      <a:extLst>
                        <a:ext uri="{FF2B5EF4-FFF2-40B4-BE49-F238E27FC236}">
                          <a16:creationId xmlns:a16="http://schemas.microsoft.com/office/drawing/2014/main" id="{865701E8-13CC-CF4B-BF5E-052D100EFE7B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1567543" y="4916383"/>
                      <a:ext cx="356260" cy="713696"/>
                    </a:xfrm>
                    <a:prstGeom prst="line">
                      <a:avLst/>
                    </a:prstGeom>
                    <a:ln w="5715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43" name="Oval 42">
                      <a:extLst>
                        <a:ext uri="{FF2B5EF4-FFF2-40B4-BE49-F238E27FC236}">
                          <a16:creationId xmlns:a16="http://schemas.microsoft.com/office/drawing/2014/main" id="{83E7FD69-BBB1-8B4F-AE27-D6A7818BA5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28799" y="4865170"/>
                      <a:ext cx="178130" cy="1676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>
                      <a:glow rad="228600">
                        <a:schemeClr val="accent3">
                          <a:satMod val="175000"/>
                          <a:alpha val="95000"/>
                        </a:schemeClr>
                      </a:glo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37" name="Group 36">
                    <a:extLst>
                      <a:ext uri="{FF2B5EF4-FFF2-40B4-BE49-F238E27FC236}">
                        <a16:creationId xmlns:a16="http://schemas.microsoft.com/office/drawing/2014/main" id="{1F0E58A2-AAA9-AD48-8B9B-FF258800F6DF}"/>
                      </a:ext>
                    </a:extLst>
                  </p:cNvPr>
                  <p:cNvGrpSpPr/>
                  <p:nvPr/>
                </p:nvGrpSpPr>
                <p:grpSpPr>
                  <a:xfrm>
                    <a:off x="1650669" y="4508322"/>
                    <a:ext cx="872266" cy="1464966"/>
                    <a:chOff x="1134663" y="4865170"/>
                    <a:chExt cx="872266" cy="1464966"/>
                  </a:xfrm>
                </p:grpSpPr>
                <p:cxnSp>
                  <p:nvCxnSpPr>
                    <p:cNvPr id="40" name="Straight Connector 39">
                      <a:extLst>
                        <a:ext uri="{FF2B5EF4-FFF2-40B4-BE49-F238E27FC236}">
                          <a16:creationId xmlns:a16="http://schemas.microsoft.com/office/drawing/2014/main" id="{8A3EADFF-6DD2-B44B-BE6F-52BEF52466A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134663" y="4916383"/>
                      <a:ext cx="789140" cy="1413753"/>
                    </a:xfrm>
                    <a:prstGeom prst="line">
                      <a:avLst/>
                    </a:prstGeom>
                    <a:ln w="5715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41" name="Oval 40">
                      <a:extLst>
                        <a:ext uri="{FF2B5EF4-FFF2-40B4-BE49-F238E27FC236}">
                          <a16:creationId xmlns:a16="http://schemas.microsoft.com/office/drawing/2014/main" id="{7FBB47EF-2690-EA4A-A8ED-CB24DD3F40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28799" y="4865170"/>
                      <a:ext cx="178130" cy="16766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>
                      <a:glow rad="228600">
                        <a:schemeClr val="accent3">
                          <a:satMod val="175000"/>
                          <a:alpha val="95000"/>
                        </a:schemeClr>
                      </a:glo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cxnSp>
                <p:nvCxnSpPr>
                  <p:cNvPr id="38" name="Straight Connector 37">
                    <a:extLst>
                      <a:ext uri="{FF2B5EF4-FFF2-40B4-BE49-F238E27FC236}">
                        <a16:creationId xmlns:a16="http://schemas.microsoft.com/office/drawing/2014/main" id="{435D85E8-1DAD-924B-8869-4D95E67B12B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747785" y="3877182"/>
                    <a:ext cx="1202706" cy="2173001"/>
                  </a:xfrm>
                  <a:prstGeom prst="line">
                    <a:avLst/>
                  </a:prstGeom>
                  <a:ln>
                    <a:solidFill>
                      <a:srgbClr val="00A7E4"/>
                    </a:solidFill>
                  </a:ln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</a:effectLst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Straight Connector 38">
                    <a:extLst>
                      <a:ext uri="{FF2B5EF4-FFF2-40B4-BE49-F238E27FC236}">
                        <a16:creationId xmlns:a16="http://schemas.microsoft.com/office/drawing/2014/main" id="{2AE8837B-9AC1-C74E-B317-EF614B080A3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600882" y="2142944"/>
                    <a:ext cx="1983555" cy="3617216"/>
                  </a:xfrm>
                  <a:prstGeom prst="line">
                    <a:avLst/>
                  </a:prstGeom>
                  <a:ln>
                    <a:solidFill>
                      <a:srgbClr val="00A7E4"/>
                    </a:solidFill>
                  </a:ln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</a:effectLst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pic>
            <p:nvPicPr>
              <p:cNvPr id="33" name="Picture 32" descr="A picture containing dark&#10;&#10;Description automatically generated">
                <a:extLst>
                  <a:ext uri="{FF2B5EF4-FFF2-40B4-BE49-F238E27FC236}">
                    <a16:creationId xmlns:a16="http://schemas.microsoft.com/office/drawing/2014/main" id="{0BC0730E-B5C9-DE4E-B213-67DDEA7D32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11545" y="4775149"/>
                <a:ext cx="5460069" cy="1941617"/>
              </a:xfrm>
              <a:prstGeom prst="rect">
                <a:avLst/>
              </a:prstGeom>
            </p:spPr>
          </p:pic>
        </p:grpSp>
        <p:sp>
          <p:nvSpPr>
            <p:cNvPr id="65" name="Donut 64">
              <a:extLst>
                <a:ext uri="{FF2B5EF4-FFF2-40B4-BE49-F238E27FC236}">
                  <a16:creationId xmlns:a16="http://schemas.microsoft.com/office/drawing/2014/main" id="{D2B6E4A2-A129-C04A-804C-A417421559CB}"/>
                </a:ext>
              </a:extLst>
            </p:cNvPr>
            <p:cNvSpPr/>
            <p:nvPr/>
          </p:nvSpPr>
          <p:spPr>
            <a:xfrm>
              <a:off x="2995386" y="2077496"/>
              <a:ext cx="267053" cy="267053"/>
            </a:xfrm>
            <a:prstGeom prst="donut">
              <a:avLst/>
            </a:prstGeom>
            <a:solidFill>
              <a:srgbClr val="00A7E4"/>
            </a:solidFill>
            <a:ln>
              <a:noFill/>
            </a:ln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A93BEEF0-025A-A341-AE8E-57D504144314}"/>
                </a:ext>
              </a:extLst>
            </p:cNvPr>
            <p:cNvCxnSpPr>
              <a:cxnSpLocks/>
            </p:cNvCxnSpPr>
            <p:nvPr/>
          </p:nvCxnSpPr>
          <p:spPr>
            <a:xfrm>
              <a:off x="3262439" y="2223620"/>
              <a:ext cx="443659" cy="0"/>
            </a:xfrm>
            <a:prstGeom prst="line">
              <a:avLst/>
            </a:prstGeom>
            <a:ln>
              <a:solidFill>
                <a:srgbClr val="00A7E4"/>
              </a:solidFill>
            </a:ln>
            <a:effectLst>
              <a:glow rad="1397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77DC5C81-DA5A-1448-A57E-8BE235FEB10C}"/>
              </a:ext>
            </a:extLst>
          </p:cNvPr>
          <p:cNvCxnSpPr>
            <a:cxnSpLocks/>
          </p:cNvCxnSpPr>
          <p:nvPr/>
        </p:nvCxnSpPr>
        <p:spPr>
          <a:xfrm flipV="1">
            <a:off x="1216381" y="3149471"/>
            <a:ext cx="1528673" cy="2747729"/>
          </a:xfrm>
          <a:prstGeom prst="line">
            <a:avLst/>
          </a:prstGeom>
          <a:ln>
            <a:solidFill>
              <a:schemeClr val="bg1"/>
            </a:solidFill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Donut 72">
            <a:extLst>
              <a:ext uri="{FF2B5EF4-FFF2-40B4-BE49-F238E27FC236}">
                <a16:creationId xmlns:a16="http://schemas.microsoft.com/office/drawing/2014/main" id="{489D56DD-8032-544F-9AC8-08111D9B8E68}"/>
              </a:ext>
            </a:extLst>
          </p:cNvPr>
          <p:cNvSpPr/>
          <p:nvPr/>
        </p:nvSpPr>
        <p:spPr>
          <a:xfrm>
            <a:off x="2664332" y="2941699"/>
            <a:ext cx="267053" cy="267053"/>
          </a:xfrm>
          <a:prstGeom prst="donut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C69735B9-04AF-B444-84B5-DC8E959A75A4}"/>
              </a:ext>
            </a:extLst>
          </p:cNvPr>
          <p:cNvCxnSpPr>
            <a:cxnSpLocks/>
          </p:cNvCxnSpPr>
          <p:nvPr/>
        </p:nvCxnSpPr>
        <p:spPr>
          <a:xfrm>
            <a:off x="2931385" y="3057083"/>
            <a:ext cx="774713" cy="0"/>
          </a:xfrm>
          <a:prstGeom prst="line">
            <a:avLst/>
          </a:prstGeom>
          <a:ln>
            <a:solidFill>
              <a:schemeClr val="bg1"/>
            </a:solidFill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9477CFC-DE19-7143-AC5B-B636D19FC22D}"/>
              </a:ext>
            </a:extLst>
          </p:cNvPr>
          <p:cNvCxnSpPr>
            <a:cxnSpLocks/>
          </p:cNvCxnSpPr>
          <p:nvPr/>
        </p:nvCxnSpPr>
        <p:spPr>
          <a:xfrm flipV="1">
            <a:off x="1011546" y="3731816"/>
            <a:ext cx="1078421" cy="2055862"/>
          </a:xfrm>
          <a:prstGeom prst="line">
            <a:avLst/>
          </a:prstGeom>
          <a:ln>
            <a:solidFill>
              <a:schemeClr val="bg1"/>
            </a:solidFill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66F16662-19D2-544C-B6C3-0F4E43B4C658}"/>
              </a:ext>
            </a:extLst>
          </p:cNvPr>
          <p:cNvSpPr txBox="1"/>
          <p:nvPr/>
        </p:nvSpPr>
        <p:spPr>
          <a:xfrm>
            <a:off x="3959692" y="3659082"/>
            <a:ext cx="3779641" cy="646331"/>
          </a:xfrm>
          <a:prstGeom prst="rect">
            <a:avLst/>
          </a:prstGeom>
          <a:solidFill>
            <a:srgbClr val="00A7E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BACKUP AND REDUNDANCY FOR MISSION-CRITICAL DATA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4AF5A30-975D-2A40-8EF5-FA09CE7A2B77}"/>
              </a:ext>
            </a:extLst>
          </p:cNvPr>
          <p:cNvSpPr txBox="1"/>
          <p:nvPr/>
        </p:nvSpPr>
        <p:spPr>
          <a:xfrm>
            <a:off x="3963657" y="4508581"/>
            <a:ext cx="3779641" cy="646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 anchor="ctr">
            <a:spAutoFit/>
          </a:bodyPr>
          <a:lstStyle/>
          <a:p>
            <a:pPr lvl="0" algn="ctr">
              <a:defRPr/>
            </a:pPr>
            <a:r>
              <a:rPr lang="en-US">
                <a:solidFill>
                  <a:prstClr val="black"/>
                </a:solidFill>
                <a:latin typeface="Montserrat" pitchFamily="2" charset="77"/>
              </a:rPr>
              <a:t>SUPPORTING THE DAILY OPERATION OF BUSINESSES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9B611B1-A008-D449-9F9B-F49EC7498942}"/>
              </a:ext>
            </a:extLst>
          </p:cNvPr>
          <p:cNvSpPr txBox="1"/>
          <p:nvPr/>
        </p:nvSpPr>
        <p:spPr>
          <a:xfrm>
            <a:off x="3963657" y="5365748"/>
            <a:ext cx="3779641" cy="646331"/>
          </a:xfrm>
          <a:prstGeom prst="rect">
            <a:avLst/>
          </a:prstGeom>
          <a:solidFill>
            <a:srgbClr val="00A7E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THE ENGINES POWERING OUR DIGITAL WORLD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D6615243-9C41-5545-8BBB-886D72F25301}"/>
              </a:ext>
            </a:extLst>
          </p:cNvPr>
          <p:cNvCxnSpPr>
            <a:cxnSpLocks/>
            <a:stCxn id="93" idx="6"/>
          </p:cNvCxnSpPr>
          <p:nvPr/>
        </p:nvCxnSpPr>
        <p:spPr>
          <a:xfrm flipV="1">
            <a:off x="9471542" y="2418158"/>
            <a:ext cx="1638186" cy="2324228"/>
          </a:xfrm>
          <a:prstGeom prst="line">
            <a:avLst/>
          </a:prstGeom>
          <a:ln>
            <a:solidFill>
              <a:schemeClr val="bg1"/>
            </a:solidFill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Donut 92">
            <a:extLst>
              <a:ext uri="{FF2B5EF4-FFF2-40B4-BE49-F238E27FC236}">
                <a16:creationId xmlns:a16="http://schemas.microsoft.com/office/drawing/2014/main" id="{FF067E15-154C-624A-9D45-F1A68C6CFE0D}"/>
              </a:ext>
            </a:extLst>
          </p:cNvPr>
          <p:cNvSpPr/>
          <p:nvPr/>
        </p:nvSpPr>
        <p:spPr>
          <a:xfrm>
            <a:off x="9204489" y="4608859"/>
            <a:ext cx="267053" cy="267053"/>
          </a:xfrm>
          <a:prstGeom prst="donut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636C6797-A42B-D74D-B9B7-3E5D972C56AF}"/>
              </a:ext>
            </a:extLst>
          </p:cNvPr>
          <p:cNvCxnSpPr>
            <a:cxnSpLocks/>
          </p:cNvCxnSpPr>
          <p:nvPr/>
        </p:nvCxnSpPr>
        <p:spPr>
          <a:xfrm>
            <a:off x="8015844" y="4743395"/>
            <a:ext cx="1214516" cy="0"/>
          </a:xfrm>
          <a:prstGeom prst="line">
            <a:avLst/>
          </a:prstGeom>
          <a:ln>
            <a:solidFill>
              <a:schemeClr val="bg1"/>
            </a:solidFill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Donut 96">
            <a:extLst>
              <a:ext uri="{FF2B5EF4-FFF2-40B4-BE49-F238E27FC236}">
                <a16:creationId xmlns:a16="http://schemas.microsoft.com/office/drawing/2014/main" id="{FCC1B279-B0FD-0E4E-BA8D-0A6F8EAA6178}"/>
              </a:ext>
            </a:extLst>
          </p:cNvPr>
          <p:cNvSpPr/>
          <p:nvPr/>
        </p:nvSpPr>
        <p:spPr>
          <a:xfrm>
            <a:off x="2342290" y="3824022"/>
            <a:ext cx="267053" cy="267053"/>
          </a:xfrm>
          <a:prstGeom prst="donut">
            <a:avLst/>
          </a:prstGeom>
          <a:solidFill>
            <a:srgbClr val="00A7E4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9328B044-7142-D04E-B6C6-8C1C674EB1D7}"/>
              </a:ext>
            </a:extLst>
          </p:cNvPr>
          <p:cNvCxnSpPr>
            <a:cxnSpLocks/>
          </p:cNvCxnSpPr>
          <p:nvPr/>
        </p:nvCxnSpPr>
        <p:spPr>
          <a:xfrm flipV="1">
            <a:off x="2576028" y="3918439"/>
            <a:ext cx="1130070" cy="12830"/>
          </a:xfrm>
          <a:prstGeom prst="line">
            <a:avLst/>
          </a:prstGeom>
          <a:ln>
            <a:solidFill>
              <a:srgbClr val="00A7E4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Donut 107">
            <a:extLst>
              <a:ext uri="{FF2B5EF4-FFF2-40B4-BE49-F238E27FC236}">
                <a16:creationId xmlns:a16="http://schemas.microsoft.com/office/drawing/2014/main" id="{65CA1531-7FF0-5642-B337-19D70A905F1C}"/>
              </a:ext>
            </a:extLst>
          </p:cNvPr>
          <p:cNvSpPr/>
          <p:nvPr/>
        </p:nvSpPr>
        <p:spPr>
          <a:xfrm rot="6869527">
            <a:off x="9028316" y="5541158"/>
            <a:ext cx="267053" cy="267053"/>
          </a:xfrm>
          <a:prstGeom prst="donut">
            <a:avLst/>
          </a:prstGeom>
          <a:solidFill>
            <a:srgbClr val="00A7E4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7585AA40-F639-9A43-AE23-1584763C5838}"/>
              </a:ext>
            </a:extLst>
          </p:cNvPr>
          <p:cNvCxnSpPr>
            <a:cxnSpLocks/>
          </p:cNvCxnSpPr>
          <p:nvPr/>
        </p:nvCxnSpPr>
        <p:spPr>
          <a:xfrm flipH="1">
            <a:off x="8015845" y="5688913"/>
            <a:ext cx="1008885" cy="0"/>
          </a:xfrm>
          <a:prstGeom prst="line">
            <a:avLst/>
          </a:prstGeom>
          <a:ln>
            <a:solidFill>
              <a:srgbClr val="00A7E4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1323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C5A49C6-7B87-CD46-B6C3-17E00E4DADCD}"/>
              </a:ext>
            </a:extLst>
          </p:cNvPr>
          <p:cNvSpPr txBox="1"/>
          <p:nvPr/>
        </p:nvSpPr>
        <p:spPr>
          <a:xfrm>
            <a:off x="699369" y="2782669"/>
            <a:ext cx="4350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Montserrat" pitchFamily="2" charset="77"/>
              </a:rPr>
              <a:t>Let’s get </a:t>
            </a:r>
            <a:r>
              <a:rPr lang="en-US" sz="3600" b="1">
                <a:solidFill>
                  <a:srgbClr val="00B0F0"/>
                </a:solidFill>
                <a:latin typeface="Montserrat SemiBold" pitchFamily="2" charset="77"/>
              </a:rPr>
              <a:t>relevant</a:t>
            </a:r>
            <a:r>
              <a:rPr lang="en-US" sz="3600" b="1">
                <a:solidFill>
                  <a:srgbClr val="00B0F0"/>
                </a:solidFill>
                <a:latin typeface="Montserrat" pitchFamily="2" charset="77"/>
              </a:rPr>
              <a:t>.</a:t>
            </a:r>
            <a:endParaRPr lang="en-US" sz="3600">
              <a:latin typeface="Montserrat" pitchFamily="2" charset="77"/>
            </a:endParaRPr>
          </a:p>
        </p:txBody>
      </p:sp>
      <p:pic>
        <p:nvPicPr>
          <p:cNvPr id="10" name="Picture 9" descr="Icon&#10;&#10;Description automatically generated with medium confidence">
            <a:extLst>
              <a:ext uri="{FF2B5EF4-FFF2-40B4-BE49-F238E27FC236}">
                <a16:creationId xmlns:a16="http://schemas.microsoft.com/office/drawing/2014/main" id="{B2B03EFB-7B21-5B49-B747-43769E2DBD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0329" y="0"/>
            <a:ext cx="2152919" cy="1121547"/>
          </a:xfrm>
          <a:prstGeom prst="rect">
            <a:avLst/>
          </a:prstGeom>
        </p:spPr>
      </p:pic>
      <p:pic>
        <p:nvPicPr>
          <p:cNvPr id="4" name="Picture 3" descr="A picture containing text, cellphone, phone, dark&#10;&#10;Description automatically generated">
            <a:extLst>
              <a:ext uri="{FF2B5EF4-FFF2-40B4-BE49-F238E27FC236}">
                <a16:creationId xmlns:a16="http://schemas.microsoft.com/office/drawing/2014/main" id="{9F48CC56-42B0-0849-8DE5-78E9926F9C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1287" y="510812"/>
            <a:ext cx="4595357" cy="68447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F736FA-41C0-6A4E-9650-5ADF9FB29E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5743" y="264853"/>
            <a:ext cx="765544" cy="7655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DB7BCB6F-B188-F540-B136-B35DC94327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7144" y="2238744"/>
            <a:ext cx="1190256" cy="119025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60E80693-AA8E-9747-A8F3-A4E429A224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1075" y="1230540"/>
            <a:ext cx="831753" cy="83175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CDF99E6-E5C3-534C-AA23-70DE54CDCBB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4512" y="1142966"/>
            <a:ext cx="1190256" cy="6695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062DB4-3A76-E34C-87CE-AC2AA6131A8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2727" y="2550096"/>
            <a:ext cx="623221" cy="4651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EB29479-41E9-944B-A910-329BAA88501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7021" y="1646416"/>
            <a:ext cx="979387" cy="55090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DB6A157-DB65-314F-A74F-ABE331A3992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601" y="291661"/>
            <a:ext cx="680722" cy="3829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194" name="Picture 2" descr="Reddit icon - Free download on Iconfinder">
            <a:extLst>
              <a:ext uri="{FF2B5EF4-FFF2-40B4-BE49-F238E27FC236}">
                <a16:creationId xmlns:a16="http://schemas.microsoft.com/office/drawing/2014/main" id="{5F76249B-F6CC-0043-B468-7F98E9589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4847" y="146707"/>
            <a:ext cx="745893" cy="74589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8FFD5B2-3FC4-2C45-9E9B-3C1E26BE1B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1405" y="1179747"/>
            <a:ext cx="1105323" cy="11053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CEDF33A-E7EC-EC42-AB62-801C8193BD9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0332" y="2735036"/>
            <a:ext cx="519006" cy="519006"/>
          </a:xfrm>
          <a:prstGeom prst="rect">
            <a:avLst/>
          </a:prstGeom>
        </p:spPr>
      </p:pic>
      <p:pic>
        <p:nvPicPr>
          <p:cNvPr id="22" name="Picture 21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AAC10A5D-8985-0E43-9FFD-29CE9D3A3B3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529" y="5747023"/>
            <a:ext cx="1968498" cy="96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899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F87FF9-A333-E248-A003-9A30D9F01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8291" y="815158"/>
            <a:ext cx="5834042" cy="5834042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38C4B73-564C-8740-920C-F1ACF47B93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7585" y="2329960"/>
            <a:ext cx="2198079" cy="219807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Striped Right Arrow 3">
            <a:extLst>
              <a:ext uri="{FF2B5EF4-FFF2-40B4-BE49-F238E27FC236}">
                <a16:creationId xmlns:a16="http://schemas.microsoft.com/office/drawing/2014/main" id="{C8CD0134-89CA-764A-846F-F843C5AD1DD0}"/>
              </a:ext>
            </a:extLst>
          </p:cNvPr>
          <p:cNvSpPr/>
          <p:nvPr/>
        </p:nvSpPr>
        <p:spPr>
          <a:xfrm>
            <a:off x="5167274" y="2695636"/>
            <a:ext cx="1906708" cy="733363"/>
          </a:xfrm>
          <a:prstGeom prst="stripedRightArrow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triped Right Arrow 4">
            <a:extLst>
              <a:ext uri="{FF2B5EF4-FFF2-40B4-BE49-F238E27FC236}">
                <a16:creationId xmlns:a16="http://schemas.microsoft.com/office/drawing/2014/main" id="{43B62416-D200-BD4F-A053-90A30539DE8B}"/>
              </a:ext>
            </a:extLst>
          </p:cNvPr>
          <p:cNvSpPr/>
          <p:nvPr/>
        </p:nvSpPr>
        <p:spPr>
          <a:xfrm rot="10800000">
            <a:off x="5142646" y="3585420"/>
            <a:ext cx="1906708" cy="733363"/>
          </a:xfrm>
          <a:prstGeom prst="stripedRightArrow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712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13D658-07D9-B942-A1A5-FF65ADE3D3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0768" y="4844727"/>
            <a:ext cx="758758" cy="7587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BF78FD-FBDF-724D-A842-AB90C2E9D4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2342" y="4844727"/>
            <a:ext cx="758758" cy="7587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7426C3-E518-A640-8ADF-E164337B70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3995" y="4844727"/>
            <a:ext cx="758758" cy="7587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FBD1F2-0BBF-0541-9264-53195B5270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2132" y="4844727"/>
            <a:ext cx="758758" cy="7587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FE1133-838B-3646-B2D3-4243B3BB0F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3201" y="4844727"/>
            <a:ext cx="758758" cy="7587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62A66A-B770-4B4B-A54C-A86345E7C7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0768" y="1470156"/>
            <a:ext cx="758758" cy="7587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F540C8-A86C-C140-89FF-8D52E855BB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2342" y="1470156"/>
            <a:ext cx="758758" cy="7587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37666A-763E-FF4C-8FA4-7C1F7B3353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3995" y="1470156"/>
            <a:ext cx="758758" cy="7587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3CCC39-CA5A-F54E-8B8C-57DCC4FA1E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2132" y="1470156"/>
            <a:ext cx="758758" cy="7587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305D60-A14E-8846-8AD2-3CD0B822A0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3201" y="1470156"/>
            <a:ext cx="758758" cy="7587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B40CD5-FC7B-1F47-A736-D96665F7F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8291" y="815158"/>
            <a:ext cx="5834042" cy="5834042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619AF51E-9EC0-874F-A7F7-8FC90725A8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7585" y="2329960"/>
            <a:ext cx="2198079" cy="219807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Striped Right Arrow 14">
            <a:extLst>
              <a:ext uri="{FF2B5EF4-FFF2-40B4-BE49-F238E27FC236}">
                <a16:creationId xmlns:a16="http://schemas.microsoft.com/office/drawing/2014/main" id="{C54F5FBE-91DD-C04E-B251-4E2F7ADFEF20}"/>
              </a:ext>
            </a:extLst>
          </p:cNvPr>
          <p:cNvSpPr/>
          <p:nvPr/>
        </p:nvSpPr>
        <p:spPr>
          <a:xfrm>
            <a:off x="4126791" y="2700949"/>
            <a:ext cx="838067" cy="733363"/>
          </a:xfrm>
          <a:prstGeom prst="stripedRightArrow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Striped Right Arrow 15">
            <a:extLst>
              <a:ext uri="{FF2B5EF4-FFF2-40B4-BE49-F238E27FC236}">
                <a16:creationId xmlns:a16="http://schemas.microsoft.com/office/drawing/2014/main" id="{F974FC88-BAB4-4B4E-B273-48CF825C926A}"/>
              </a:ext>
            </a:extLst>
          </p:cNvPr>
          <p:cNvSpPr/>
          <p:nvPr/>
        </p:nvSpPr>
        <p:spPr>
          <a:xfrm>
            <a:off x="7581002" y="2700949"/>
            <a:ext cx="838067" cy="733363"/>
          </a:xfrm>
          <a:prstGeom prst="stripedRightArrow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20B7D982-8F83-A74F-B6A8-11E62C7424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9599" y="2206080"/>
            <a:ext cx="3190437" cy="27472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8" name="Striped Right Arrow 17">
            <a:extLst>
              <a:ext uri="{FF2B5EF4-FFF2-40B4-BE49-F238E27FC236}">
                <a16:creationId xmlns:a16="http://schemas.microsoft.com/office/drawing/2014/main" id="{EFD2CD2D-E3A3-5D42-9907-2562ED66CB7C}"/>
              </a:ext>
            </a:extLst>
          </p:cNvPr>
          <p:cNvSpPr/>
          <p:nvPr/>
        </p:nvSpPr>
        <p:spPr>
          <a:xfrm rot="10800000">
            <a:off x="7581001" y="3548877"/>
            <a:ext cx="838067" cy="733363"/>
          </a:xfrm>
          <a:prstGeom prst="stripedRightArrow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Striped Right Arrow 18">
            <a:extLst>
              <a:ext uri="{FF2B5EF4-FFF2-40B4-BE49-F238E27FC236}">
                <a16:creationId xmlns:a16="http://schemas.microsoft.com/office/drawing/2014/main" id="{4C33DF4D-2DF3-4B4E-921E-B8CFC62F393D}"/>
              </a:ext>
            </a:extLst>
          </p:cNvPr>
          <p:cNvSpPr/>
          <p:nvPr/>
        </p:nvSpPr>
        <p:spPr>
          <a:xfrm rot="10800000">
            <a:off x="4061986" y="3579711"/>
            <a:ext cx="838067" cy="733363"/>
          </a:xfrm>
          <a:prstGeom prst="stripedRightArrow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5847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train, metal, steel&#10;&#10;Description automatically generated">
            <a:extLst>
              <a:ext uri="{FF2B5EF4-FFF2-40B4-BE49-F238E27FC236}">
                <a16:creationId xmlns:a16="http://schemas.microsoft.com/office/drawing/2014/main" id="{1076DC09-0A03-F04C-9FA6-806BF0BA88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214338" y="0"/>
            <a:ext cx="2977662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9FCA402-014E-1345-BDD4-A9DFD6ECC30F}"/>
              </a:ext>
            </a:extLst>
          </p:cNvPr>
          <p:cNvSpPr/>
          <p:nvPr/>
        </p:nvSpPr>
        <p:spPr>
          <a:xfrm rot="5400000">
            <a:off x="5785338" y="3383556"/>
            <a:ext cx="6858000" cy="908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80253C6C-CD16-1A47-B82E-6C58646B19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298" y="1163869"/>
            <a:ext cx="1732432" cy="4114800"/>
          </a:xfrm>
          <a:prstGeom prst="rect">
            <a:avLst/>
          </a:prstGeom>
        </p:spPr>
      </p:pic>
      <p:pic>
        <p:nvPicPr>
          <p:cNvPr id="14" name="Picture 13" descr="Graphical user interface&#10;&#10;Description automatically generated">
            <a:extLst>
              <a:ext uri="{FF2B5EF4-FFF2-40B4-BE49-F238E27FC236}">
                <a16:creationId xmlns:a16="http://schemas.microsoft.com/office/drawing/2014/main" id="{E3AA09DE-0051-5E41-A2E7-58BB1D6F02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0705" y="1163869"/>
            <a:ext cx="1732432" cy="4114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FBC97E8-4D36-DB40-8C00-191EECB93431}"/>
              </a:ext>
            </a:extLst>
          </p:cNvPr>
          <p:cNvSpPr txBox="1"/>
          <p:nvPr/>
        </p:nvSpPr>
        <p:spPr>
          <a:xfrm>
            <a:off x="4942281" y="2344106"/>
            <a:ext cx="40212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>
                <a:solidFill>
                  <a:prstClr val="black"/>
                </a:solidFill>
                <a:latin typeface="Montserrat" pitchFamily="2" charset="77"/>
              </a:rPr>
              <a:t>Instagram</a:t>
            </a:r>
            <a:r>
              <a:rPr lang="en-US">
                <a:solidFill>
                  <a:prstClr val="black"/>
                </a:solidFill>
                <a:latin typeface="Montserrat" pitchFamily="2" charset="77"/>
              </a:rPr>
              <a:t>, Facebook, </a:t>
            </a:r>
            <a:r>
              <a:rPr lang="en-US" err="1">
                <a:solidFill>
                  <a:prstClr val="black"/>
                </a:solidFill>
                <a:latin typeface="Montserrat" pitchFamily="2" charset="77"/>
              </a:rPr>
              <a:t>Snapchat</a:t>
            </a:r>
            <a:r>
              <a:rPr lang="en-US">
                <a:solidFill>
                  <a:prstClr val="black"/>
                </a:solidFill>
                <a:latin typeface="Montserrat" pitchFamily="2" charset="77"/>
              </a:rPr>
              <a:t>, </a:t>
            </a:r>
          </a:p>
          <a:p>
            <a:r>
              <a:rPr lang="en-US">
                <a:solidFill>
                  <a:prstClr val="black"/>
                </a:solidFill>
                <a:latin typeface="Montserrat" pitchFamily="2" charset="77"/>
              </a:rPr>
              <a:t>Twitter, and every type of company store </a:t>
            </a:r>
            <a:r>
              <a:rPr lang="en-US" b="1">
                <a:solidFill>
                  <a:srgbClr val="00B0F0"/>
                </a:solidFill>
                <a:latin typeface="Montserrat" pitchFamily="2" charset="77"/>
              </a:rPr>
              <a:t>billions</a:t>
            </a:r>
            <a:r>
              <a:rPr lang="en-US">
                <a:solidFill>
                  <a:srgbClr val="00B0F0"/>
                </a:solidFill>
                <a:latin typeface="Montserrat" pitchFamily="2" charset="77"/>
              </a:rPr>
              <a:t> </a:t>
            </a:r>
            <a:r>
              <a:rPr lang="en-US">
                <a:solidFill>
                  <a:prstClr val="black"/>
                </a:solidFill>
                <a:latin typeface="Montserrat" pitchFamily="2" charset="77"/>
              </a:rPr>
              <a:t>of people’s stuff on high-density, high-performing, and highly secure computers.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EFD2D5A-E4A1-2144-95A2-C7FE147DF115}"/>
              </a:ext>
            </a:extLst>
          </p:cNvPr>
          <p:cNvGrpSpPr/>
          <p:nvPr/>
        </p:nvGrpSpPr>
        <p:grpSpPr>
          <a:xfrm>
            <a:off x="461719" y="3999449"/>
            <a:ext cx="963921" cy="1538177"/>
            <a:chOff x="2971800" y="1828800"/>
            <a:chExt cx="1371600" cy="21336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A17D624-AF71-604E-8670-2863D03FA2E9}"/>
                </a:ext>
              </a:extLst>
            </p:cNvPr>
            <p:cNvSpPr/>
            <p:nvPr/>
          </p:nvSpPr>
          <p:spPr>
            <a:xfrm>
              <a:off x="2971800" y="2514600"/>
              <a:ext cx="1371600" cy="14478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scene3d>
              <a:camera prst="isometricOffAxis1Top"/>
              <a:lightRig rig="threePt" dir="t"/>
            </a:scene3d>
            <a:sp3d extrusionH="165100" contourW="6350">
              <a:extrusionClr>
                <a:schemeClr val="bg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832F67E-3DDD-7C45-ABDB-7D85269C1A86}"/>
                </a:ext>
              </a:extLst>
            </p:cNvPr>
            <p:cNvSpPr/>
            <p:nvPr/>
          </p:nvSpPr>
          <p:spPr>
            <a:xfrm>
              <a:off x="2971800" y="2286000"/>
              <a:ext cx="1371600" cy="14478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scene3d>
              <a:camera prst="isometricOffAxis1Top"/>
              <a:lightRig rig="threePt" dir="t"/>
            </a:scene3d>
            <a:sp3d extrusionH="165100" contourW="6350">
              <a:extrusionClr>
                <a:schemeClr val="bg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B837A7A-D3FB-394F-93F5-C3202405CD70}"/>
                </a:ext>
              </a:extLst>
            </p:cNvPr>
            <p:cNvSpPr/>
            <p:nvPr/>
          </p:nvSpPr>
          <p:spPr>
            <a:xfrm>
              <a:off x="2971800" y="2057400"/>
              <a:ext cx="1371600" cy="14478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scene3d>
              <a:camera prst="isometricOffAxis1Top"/>
              <a:lightRig rig="threePt" dir="t"/>
            </a:scene3d>
            <a:sp3d extrusionH="165100" contourW="6350">
              <a:extrusionClr>
                <a:schemeClr val="bg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EA751CA-7F92-4145-B5B1-81A9400DD80B}"/>
                </a:ext>
              </a:extLst>
            </p:cNvPr>
            <p:cNvSpPr/>
            <p:nvPr/>
          </p:nvSpPr>
          <p:spPr>
            <a:xfrm>
              <a:off x="2971800" y="1828800"/>
              <a:ext cx="1371600" cy="14478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scene3d>
              <a:camera prst="isometricOffAxis1Top"/>
              <a:lightRig rig="threePt" dir="t"/>
            </a:scene3d>
            <a:sp3d extrusionH="165100" contourW="6350">
              <a:extrusionClr>
                <a:schemeClr val="bg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2" name="Picture 17" descr="C:\Users\Reception\AppData\Local\Microsoft\Windows\Temporary Internet Files\Content.IE5\0T8LD822\pizza[1].jpg">
              <a:extLst>
                <a:ext uri="{FF2B5EF4-FFF2-40B4-BE49-F238E27FC236}">
                  <a16:creationId xmlns:a16="http://schemas.microsoft.com/office/drawing/2014/main" id="{D33AFA81-9EB4-F74F-8F5C-2095F4DD71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986743">
              <a:off x="3370684" y="2272128"/>
              <a:ext cx="561962" cy="511511"/>
            </a:xfrm>
            <a:prstGeom prst="rect">
              <a:avLst/>
            </a:prstGeom>
            <a:noFill/>
            <a:scene3d>
              <a:camera prst="orthographicFront">
                <a:rot lat="2711197" lon="18888730" rev="19468216"/>
              </a:camera>
              <a:lightRig rig="threePt" dir="t"/>
            </a:scene3d>
          </p:spPr>
        </p:pic>
      </p:grpSp>
      <p:sp>
        <p:nvSpPr>
          <p:cNvPr id="23" name="Striped Right Arrow 22">
            <a:extLst>
              <a:ext uri="{FF2B5EF4-FFF2-40B4-BE49-F238E27FC236}">
                <a16:creationId xmlns:a16="http://schemas.microsoft.com/office/drawing/2014/main" id="{FF23215D-24D3-8D43-B91C-76F92707855F}"/>
              </a:ext>
            </a:extLst>
          </p:cNvPr>
          <p:cNvSpPr/>
          <p:nvPr/>
        </p:nvSpPr>
        <p:spPr>
          <a:xfrm rot="18561250">
            <a:off x="1171046" y="3511198"/>
            <a:ext cx="1246845" cy="733363"/>
          </a:xfrm>
          <a:prstGeom prst="stripedRightArrow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2AB8757-98B5-3E45-B1BB-A0B12D9FE498}"/>
              </a:ext>
            </a:extLst>
          </p:cNvPr>
          <p:cNvSpPr txBox="1"/>
          <p:nvPr/>
        </p:nvSpPr>
        <p:spPr>
          <a:xfrm>
            <a:off x="7429115" y="5288341"/>
            <a:ext cx="4762885" cy="156966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prstClr val="white"/>
                </a:solidFill>
                <a:latin typeface="Montserrat" pitchFamily="2" charset="77"/>
              </a:rPr>
              <a:t>These computers, which are about the size of a pizza box, are stacked in special lockers called </a:t>
            </a:r>
            <a:r>
              <a:rPr lang="en-US" sz="2400" b="1">
                <a:solidFill>
                  <a:prstClr val="white"/>
                </a:solidFill>
                <a:latin typeface="Montserrat" pitchFamily="2" charset="77"/>
              </a:rPr>
              <a:t>Racks.</a:t>
            </a:r>
          </a:p>
        </p:txBody>
      </p:sp>
      <p:pic>
        <p:nvPicPr>
          <p:cNvPr id="25" name="Picture 24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23433FBD-6502-C144-82A0-C73A26142F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529" y="5747023"/>
            <a:ext cx="1968498" cy="96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7529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2893</TotalTime>
  <Words>1116</Words>
  <Application>Microsoft Office PowerPoint</Application>
  <PresentationFormat>Widescreen</PresentationFormat>
  <Paragraphs>238</Paragraphs>
  <Slides>35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Arial</vt:lpstr>
      <vt:lpstr>Calibri</vt:lpstr>
      <vt:lpstr>Calibri Light</vt:lpstr>
      <vt:lpstr>Century Gothic</vt:lpstr>
      <vt:lpstr>Helvetica Neue</vt:lpstr>
      <vt:lpstr>Montserrat</vt:lpstr>
      <vt:lpstr>Montserrat Medium</vt:lpstr>
      <vt:lpstr>Montserrat SemiBold</vt:lpstr>
      <vt:lpstr>Office Theme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DATA CENTER NEEDS</vt:lpstr>
      <vt:lpstr>PowerPoint Presentation</vt:lpstr>
      <vt:lpstr>DATA CENTER CONCERNS</vt:lpstr>
      <vt:lpstr>SUSTAINABILITY &amp; ENERGY EFFICIENCY </vt:lpstr>
      <vt:lpstr>SUSTAINABILITY &amp; ENERGY EFFICIENCY </vt:lpstr>
      <vt:lpstr>PowerPoint Presentation</vt:lpstr>
      <vt:lpstr>DID YOU KNOW</vt:lpstr>
      <vt:lpstr>HAVE A KNACK FOR…</vt:lpstr>
      <vt:lpstr>HAVE A KNACK FOR…</vt:lpstr>
      <vt:lpstr>PowerPoint Presentation</vt:lpstr>
      <vt:lpstr>PowerPoint Presentation</vt:lpstr>
      <vt:lpstr>7x24 EXCHANGE MEMBERSHIP</vt:lpstr>
      <vt:lpstr>IN SUMMARY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 Lee</dc:creator>
  <cp:lastModifiedBy>Anthony Rodriguez</cp:lastModifiedBy>
  <cp:revision>9</cp:revision>
  <dcterms:created xsi:type="dcterms:W3CDTF">2022-02-25T02:27:18Z</dcterms:created>
  <dcterms:modified xsi:type="dcterms:W3CDTF">2023-11-16T15:47:22Z</dcterms:modified>
</cp:coreProperties>
</file>