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701" r:id="rId6"/>
  </p:sldMasterIdLst>
  <p:notesMasterIdLst>
    <p:notesMasterId r:id="rId38"/>
  </p:notesMasterIdLst>
  <p:sldIdLst>
    <p:sldId id="355" r:id="rId7"/>
    <p:sldId id="357" r:id="rId8"/>
    <p:sldId id="259" r:id="rId9"/>
    <p:sldId id="356" r:id="rId10"/>
    <p:sldId id="330" r:id="rId11"/>
    <p:sldId id="325" r:id="rId12"/>
    <p:sldId id="364" r:id="rId13"/>
    <p:sldId id="393" r:id="rId14"/>
    <p:sldId id="372" r:id="rId15"/>
    <p:sldId id="371" r:id="rId16"/>
    <p:sldId id="278" r:id="rId17"/>
    <p:sldId id="266" r:id="rId18"/>
    <p:sldId id="396" r:id="rId19"/>
    <p:sldId id="337" r:id="rId20"/>
    <p:sldId id="394" r:id="rId21"/>
    <p:sldId id="395" r:id="rId22"/>
    <p:sldId id="381" r:id="rId23"/>
    <p:sldId id="272" r:id="rId24"/>
    <p:sldId id="382" r:id="rId25"/>
    <p:sldId id="279" r:id="rId26"/>
    <p:sldId id="385" r:id="rId27"/>
    <p:sldId id="376" r:id="rId28"/>
    <p:sldId id="388" r:id="rId29"/>
    <p:sldId id="389" r:id="rId30"/>
    <p:sldId id="392" r:id="rId31"/>
    <p:sldId id="391" r:id="rId32"/>
    <p:sldId id="398" r:id="rId33"/>
    <p:sldId id="351" r:id="rId34"/>
    <p:sldId id="379" r:id="rId35"/>
    <p:sldId id="380" r:id="rId36"/>
    <p:sldId id="35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AFC4D-5ABE-FFA0-9014-1FDC2B46F99D}" name="May Lee" initials="ML" userId="S::mlee@netrality.com::f4e65a0f-1643-4297-9cc2-53fbf837c4bb" providerId="AD"/>
  <p188:author id="{FFC4B652-68F2-4575-9BF5-AF7794B8720F}" name="Dawn Romvari" initials="DR" userId="S::dromvari@netrality.com::575deb6a-09e3-40d0-b2c2-94e9fd0f9b6d" providerId="AD"/>
  <p188:author id="{879C895E-9D85-F211-EC64-B38216114CC3}" name="Kristina Barone" initials="KB" userId="S::kbarone@netrality.com::d14ac847-8878-4744-a5c8-002f31be5cf6" providerId="AD"/>
  <p188:author id="{79B34C9D-D823-4EC0-5F9D-35AF2B9F70E7}" name="Brooke Exley" initials="BE" userId="S::bexley@netrality.com::610c548f-a603-493f-b67d-ffbc6751fa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CE5"/>
    <a:srgbClr val="00ABE9"/>
    <a:srgbClr val="09ABE6"/>
    <a:srgbClr val="1AB0E7"/>
    <a:srgbClr val="201747"/>
    <a:srgbClr val="AFABAB"/>
    <a:srgbClr val="009163"/>
    <a:srgbClr val="45A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87603"/>
  </p:normalViewPr>
  <p:slideViewPr>
    <p:cSldViewPr snapToGrid="0" snapToObjects="1">
      <p:cViewPr varScale="1">
        <p:scale>
          <a:sx n="99" d="100"/>
          <a:sy n="99" d="100"/>
        </p:scale>
        <p:origin x="11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FE816-485D-B048-A5E0-A1CE77C78557}" type="datetimeFigureOut">
              <a:rPr lang="en-US" smtClean="0"/>
              <a:t>6/11/2026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B6F3B-A2B7-4D49-8D42-EBFBF4731C5C}" type="slidenum">
              <a:rPr lang="en-US" smtClean="0"/>
              <a:t>‹#›</a:t>
            </a:fld>
            <a:endParaRPr lang="en-US"/>
          </a:p>
        </p:txBody>
      </p:sp>
    </p:spTree>
    <p:extLst>
      <p:ext uri="{BB962C8B-B14F-4D97-AF65-F5344CB8AC3E}">
        <p14:creationId xmlns:p14="http://schemas.microsoft.com/office/powerpoint/2010/main" val="257349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CB6F3B-A2B7-4D49-8D42-EBFBF4731C5C}" type="slidenum">
              <a:rPr lang="en-US" smtClean="0"/>
              <a:t>1</a:t>
            </a:fld>
            <a:endParaRPr lang="en-US"/>
          </a:p>
        </p:txBody>
      </p:sp>
    </p:spTree>
    <p:extLst>
      <p:ext uri="{BB962C8B-B14F-4D97-AF65-F5344CB8AC3E}">
        <p14:creationId xmlns:p14="http://schemas.microsoft.com/office/powerpoint/2010/main" val="318442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23</a:t>
            </a:fld>
            <a:endParaRPr lang="en-US"/>
          </a:p>
        </p:txBody>
      </p:sp>
    </p:spTree>
    <p:extLst>
      <p:ext uri="{BB962C8B-B14F-4D97-AF65-F5344CB8AC3E}">
        <p14:creationId xmlns:p14="http://schemas.microsoft.com/office/powerpoint/2010/main" val="95721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9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8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26</a:t>
            </a:fld>
            <a:endParaRPr lang="en-US"/>
          </a:p>
        </p:txBody>
      </p:sp>
    </p:spTree>
    <p:extLst>
      <p:ext uri="{BB962C8B-B14F-4D97-AF65-F5344CB8AC3E}">
        <p14:creationId xmlns:p14="http://schemas.microsoft.com/office/powerpoint/2010/main" val="356550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51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5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diff verticals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98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disparate IT systems (DCIM ERP CRM 365) to be integrated points and EACH accessing the same data which in turn will be the same data taht is accessed by all stakeholders Investors, the </a:t>
            </a:r>
            <a:r>
              <a:rPr lang="en-US" err="1">
                <a:cs typeface="Calibri"/>
              </a:rPr>
              <a:t>mgmt</a:t>
            </a:r>
            <a:r>
              <a:rPr lang="en-US">
                <a:cs typeface="Calibri"/>
              </a:rPr>
              <a:t> team, and our customers.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9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latin typeface="Century Gothic" pitchFamily="34" charset="0"/>
              </a:rPr>
              <a:t>Instagram, Facebook, Snapchat, </a:t>
            </a:r>
          </a:p>
          <a:p>
            <a:r>
              <a:rPr lang="en-US" sz="1200">
                <a:solidFill>
                  <a:prstClr val="black"/>
                </a:solidFill>
                <a:latin typeface="Century Gothic" pitchFamily="34" charset="0"/>
              </a:rPr>
              <a:t>Twitter </a:t>
            </a:r>
          </a:p>
          <a:p>
            <a:r>
              <a:rPr lang="en-US" sz="1200">
                <a:solidFill>
                  <a:prstClr val="black"/>
                </a:solidFill>
                <a:latin typeface="Century Gothic" pitchFamily="34" charset="0"/>
              </a:rPr>
              <a:t>and all sorts of companies store </a:t>
            </a:r>
            <a:r>
              <a:rPr lang="en-US" sz="1200" b="1">
                <a:solidFill>
                  <a:srgbClr val="0070C0"/>
                </a:solidFill>
                <a:latin typeface="Century Gothic" pitchFamily="34" charset="0"/>
              </a:rPr>
              <a:t>billions</a:t>
            </a:r>
            <a:r>
              <a:rPr lang="en-US" sz="1200">
                <a:solidFill>
                  <a:prstClr val="black"/>
                </a:solidFill>
                <a:latin typeface="Century Gothic" pitchFamily="34" charset="0"/>
              </a:rPr>
              <a:t> of people’s stuff on super cool, super secure computers.</a:t>
            </a:r>
          </a:p>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7</a:t>
            </a:fld>
            <a:endParaRPr lang="en-US"/>
          </a:p>
        </p:txBody>
      </p:sp>
    </p:spTree>
    <p:extLst>
      <p:ext uri="{BB962C8B-B14F-4D97-AF65-F5344CB8AC3E}">
        <p14:creationId xmlns:p14="http://schemas.microsoft.com/office/powerpoint/2010/main" val="321518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65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24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pPr marL="171450" indent="-171450">
              <a:buFont typeface="Arial" panose="020B0604020202020204" pitchFamily="34" charset="0"/>
              <a:buChar char="•"/>
            </a:pPr>
            <a:r>
              <a:rPr lang="en-US">
                <a:latin typeface="Montserrat" pitchFamily="2" charset="77"/>
              </a:rPr>
              <a:t>LEED Projects</a:t>
            </a:r>
          </a:p>
          <a:p>
            <a:pPr marL="171450" indent="-171450">
              <a:buFont typeface="Arial" panose="020B0604020202020204" pitchFamily="34" charset="0"/>
              <a:buChar char="•"/>
            </a:pPr>
            <a:r>
              <a:rPr lang="en-US">
                <a:latin typeface="Montserrat" pitchFamily="2" charset="77"/>
              </a:rPr>
              <a:t>WELL</a:t>
            </a:r>
          </a:p>
          <a:p>
            <a:pPr marL="171450" indent="-171450">
              <a:buFont typeface="Arial" panose="020B0604020202020204" pitchFamily="34" charset="0"/>
              <a:buChar char="•"/>
            </a:pPr>
            <a:r>
              <a:rPr lang="en-US" err="1">
                <a:latin typeface="Montserrat" pitchFamily="2" charset="77"/>
              </a:rPr>
              <a:t>FitWell</a:t>
            </a:r>
            <a:endParaRPr lang="en-US">
              <a:latin typeface="Montserrat" pitchFamily="2" charset="77"/>
            </a:endParaRPr>
          </a:p>
          <a:p>
            <a:pPr marL="171450" indent="-171450">
              <a:buFont typeface="Arial" panose="020B0604020202020204" pitchFamily="34" charset="0"/>
              <a:buChar char="•"/>
            </a:pPr>
            <a:r>
              <a:rPr lang="en-US">
                <a:latin typeface="Montserrat" pitchFamily="2" charset="77"/>
              </a:rPr>
              <a:t>Living Building Challenge</a:t>
            </a:r>
          </a:p>
          <a:p>
            <a:pPr marL="171450" indent="-171450">
              <a:buFont typeface="Arial" panose="020B0604020202020204" pitchFamily="34" charset="0"/>
              <a:buChar char="•"/>
            </a:pPr>
            <a:r>
              <a:rPr lang="en-US">
                <a:latin typeface="Montserrat" pitchFamily="2" charset="77"/>
              </a:rPr>
              <a:t>Net Zero Building</a:t>
            </a:r>
          </a:p>
          <a:p>
            <a:pPr marL="171450" indent="-171450">
              <a:buFont typeface="Arial" panose="020B0604020202020204" pitchFamily="34" charset="0"/>
              <a:buChar char="•"/>
            </a:pPr>
            <a:r>
              <a:rPr lang="en-US">
                <a:latin typeface="Montserrat" pitchFamily="2" charset="77"/>
              </a:rPr>
              <a:t>Passive House</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1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22</a:t>
            </a:fld>
            <a:endParaRPr lang="en-US"/>
          </a:p>
        </p:txBody>
      </p:sp>
    </p:spTree>
    <p:extLst>
      <p:ext uri="{BB962C8B-B14F-4D97-AF65-F5344CB8AC3E}">
        <p14:creationId xmlns:p14="http://schemas.microsoft.com/office/powerpoint/2010/main" val="70740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E5B8F-8C24-DD4C-B2FC-B3B1515FA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0C052A-A91C-7F41-B1A8-9211F42B06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DD05E-BB89-D64F-8CFA-729396A5D4A0}"/>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5" name="Footer Placeholder 4">
            <a:extLst>
              <a:ext uri="{FF2B5EF4-FFF2-40B4-BE49-F238E27FC236}">
                <a16:creationId xmlns:a16="http://schemas.microsoft.com/office/drawing/2014/main" id="{27E8A60D-2115-BE41-8697-1E57615A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0F5B1-55D7-E349-9F4D-C4203060EAC7}"/>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0822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52F3-7AA5-C446-A547-F06FD1857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33EC6-6C06-394A-9469-97558EFF2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32FFB-239E-F840-A2DE-B9814CFDAA2A}"/>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5" name="Footer Placeholder 4">
            <a:extLst>
              <a:ext uri="{FF2B5EF4-FFF2-40B4-BE49-F238E27FC236}">
                <a16:creationId xmlns:a16="http://schemas.microsoft.com/office/drawing/2014/main" id="{0BFA43B2-81D9-DB40-860A-637AF6F8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B90C5-D276-8D47-B87C-CC649EFF9634}"/>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40519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77E4D-2445-1141-A70E-BAB5B3F0B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C75DD4-1320-7C4E-926E-A4AD8CBDD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E1242-4530-164F-92B6-EC471B26AEEF}"/>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5" name="Footer Placeholder 4">
            <a:extLst>
              <a:ext uri="{FF2B5EF4-FFF2-40B4-BE49-F238E27FC236}">
                <a16:creationId xmlns:a16="http://schemas.microsoft.com/office/drawing/2014/main" id="{6DCF0E54-080C-1041-BAAB-7A2990E21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DB185-CCA6-9A47-AA8B-C533A9387AFD}"/>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209821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666519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223523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39672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
        <p:nvSpPr>
          <p:cNvPr id="21" name="Rectangle 20">
            <a:extLst>
              <a:ext uri="{FF2B5EF4-FFF2-40B4-BE49-F238E27FC236}">
                <a16:creationId xmlns:a16="http://schemas.microsoft.com/office/drawing/2014/main" id="{6CA3E052-A90A-E946-A940-FE13F78D7489}"/>
              </a:ext>
            </a:extLst>
          </p:cNvPr>
          <p:cNvSpPr/>
          <p:nvPr userDrawn="1"/>
        </p:nvSpPr>
        <p:spPr>
          <a:xfrm>
            <a:off x="0" y="1318810"/>
            <a:ext cx="12192000" cy="5539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E490FA-3BEF-574B-816B-583B0F04DB1E}"/>
              </a:ext>
            </a:extLst>
          </p:cNvPr>
          <p:cNvSpPr/>
          <p:nvPr userDrawn="1"/>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23" name="Picture 22" descr="Icon&#10;&#10;Description automatically generated with medium confidence">
            <a:extLst>
              <a:ext uri="{FF2B5EF4-FFF2-40B4-BE49-F238E27FC236}">
                <a16:creationId xmlns:a16="http://schemas.microsoft.com/office/drawing/2014/main" id="{68D74F91-AA56-AF4D-A107-FFDA179E567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3924" y="5753178"/>
            <a:ext cx="1983293" cy="991630"/>
          </a:xfrm>
          <a:prstGeom prst="rect">
            <a:avLst/>
          </a:prstGeom>
        </p:spPr>
      </p:pic>
    </p:spTree>
    <p:extLst>
      <p:ext uri="{BB962C8B-B14F-4D97-AF65-F5344CB8AC3E}">
        <p14:creationId xmlns:p14="http://schemas.microsoft.com/office/powerpoint/2010/main" val="361925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44917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building, platform, computer, subway&#10;&#10;Description automatically generated">
            <a:extLst>
              <a:ext uri="{FF2B5EF4-FFF2-40B4-BE49-F238E27FC236}">
                <a16:creationId xmlns:a16="http://schemas.microsoft.com/office/drawing/2014/main" id="{E13821C5-C7E1-0C4A-B799-767DC24368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8" name="Rectangle 7">
            <a:extLst>
              <a:ext uri="{FF2B5EF4-FFF2-40B4-BE49-F238E27FC236}">
                <a16:creationId xmlns:a16="http://schemas.microsoft.com/office/drawing/2014/main" id="{40924F37-552F-174A-B7D4-981267D407F5}"/>
              </a:ext>
            </a:extLst>
          </p:cNvPr>
          <p:cNvSpPr/>
          <p:nvPr userDrawn="1"/>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28E4522-F928-6A4D-B703-C07B1C4DBF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pic>
        <p:nvPicPr>
          <p:cNvPr id="10" name="Picture 9">
            <a:extLst>
              <a:ext uri="{FF2B5EF4-FFF2-40B4-BE49-F238E27FC236}">
                <a16:creationId xmlns:a16="http://schemas.microsoft.com/office/drawing/2014/main" id="{99D8C247-C29A-F042-A0FD-4786050EE3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Tree>
    <p:extLst>
      <p:ext uri="{BB962C8B-B14F-4D97-AF65-F5344CB8AC3E}">
        <p14:creationId xmlns:p14="http://schemas.microsoft.com/office/powerpoint/2010/main" val="424282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1983293"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090258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1933598"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2349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64312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Content Placeholder 8" descr="A picture containing station, platform, indoor, pulling&#10;&#10;Description automatically generated">
            <a:extLst>
              <a:ext uri="{FF2B5EF4-FFF2-40B4-BE49-F238E27FC236}">
                <a16:creationId xmlns:a16="http://schemas.microsoft.com/office/drawing/2014/main" id="{6E4A1B7E-DEB7-D042-951B-342AB1495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17999C4-0B75-B744-AE41-4830A619D8E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8" name="Rectangle 7">
            <a:extLst>
              <a:ext uri="{FF2B5EF4-FFF2-40B4-BE49-F238E27FC236}">
                <a16:creationId xmlns:a16="http://schemas.microsoft.com/office/drawing/2014/main" id="{F729423F-F4C6-814D-A61D-22F70E2B2355}"/>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4922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68498"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0794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343173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Content Placeholder 5" descr="A picture containing text, indoor&#10;&#10;Description automatically generated">
            <a:extLst>
              <a:ext uri="{FF2B5EF4-FFF2-40B4-BE49-F238E27FC236}">
                <a16:creationId xmlns:a16="http://schemas.microsoft.com/office/drawing/2014/main" id="{BE082A39-AED9-504E-A3C6-57DAC6D1D2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E74C14A-6BE3-1644-9374-A8BD3C4FFCF6}"/>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Rectangle 12">
            <a:extLst>
              <a:ext uri="{FF2B5EF4-FFF2-40B4-BE49-F238E27FC236}">
                <a16:creationId xmlns:a16="http://schemas.microsoft.com/office/drawing/2014/main" id="{DAEC7DD0-5A25-6F4D-BBDE-F6A4463DC89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977643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1" y="0"/>
            <a:ext cx="7502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4118808"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526" y="5796584"/>
            <a:ext cx="1919058" cy="963827"/>
          </a:xfrm>
          <a:prstGeom prst="rect">
            <a:avLst/>
          </a:prstGeom>
        </p:spPr>
      </p:pic>
    </p:spTree>
    <p:extLst>
      <p:ext uri="{BB962C8B-B14F-4D97-AF65-F5344CB8AC3E}">
        <p14:creationId xmlns:p14="http://schemas.microsoft.com/office/powerpoint/2010/main" val="1662925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74545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4262171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8" name="Picture 7">
            <a:extLst>
              <a:ext uri="{FF2B5EF4-FFF2-40B4-BE49-F238E27FC236}">
                <a16:creationId xmlns:a16="http://schemas.microsoft.com/office/drawing/2014/main" id="{EDCABCA1-7F92-1340-A050-58C0FCF706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575352" cy="404163"/>
          </a:xfrm>
          <a:prstGeom prst="rect">
            <a:avLst/>
          </a:prstGeom>
        </p:spPr>
      </p:pic>
    </p:spTree>
    <p:extLst>
      <p:ext uri="{BB962C8B-B14F-4D97-AF65-F5344CB8AC3E}">
        <p14:creationId xmlns:p14="http://schemas.microsoft.com/office/powerpoint/2010/main" val="605652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99E8-8722-C74F-A2B2-A22EFB9CE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26B0F-8560-EE47-9B21-0E309380AA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DDFF9D-F4CB-1A42-832E-79237E63CF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03A17-C9E1-724A-8ADB-A9BA6C404ADF}"/>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6" name="Footer Placeholder 5">
            <a:extLst>
              <a:ext uri="{FF2B5EF4-FFF2-40B4-BE49-F238E27FC236}">
                <a16:creationId xmlns:a16="http://schemas.microsoft.com/office/drawing/2014/main" id="{A5ADC60A-FB26-784B-8C48-C6886B8DB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7F7B-FB68-C942-97D3-2FC6CCB5AFB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2234765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129B-48DF-044F-BEFF-CCF2B21CA6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594CB-3983-194A-B128-5F9BFDA82D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72876-4167-8C46-BFA2-22E3F3BB4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7E085-EDA9-354E-90AD-39DB8CDB3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0EB52-BE2D-7146-86C6-03D8E7AD6E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67873-D674-1449-8A89-8F9F36216587}"/>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8" name="Footer Placeholder 7">
            <a:extLst>
              <a:ext uri="{FF2B5EF4-FFF2-40B4-BE49-F238E27FC236}">
                <a16:creationId xmlns:a16="http://schemas.microsoft.com/office/drawing/2014/main" id="{16CE60E7-BB48-8942-91CA-435A7A0FB0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FB078B-9BC4-6F47-823D-3B2E99A8CA29}"/>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47168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D4BF-78C2-8948-BD55-087C35446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742DBA-48BB-E747-AAA6-678F61E92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BF7F66-A998-4A4D-BF49-F2F3C7396392}"/>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5" name="Footer Placeholder 4">
            <a:extLst>
              <a:ext uri="{FF2B5EF4-FFF2-40B4-BE49-F238E27FC236}">
                <a16:creationId xmlns:a16="http://schemas.microsoft.com/office/drawing/2014/main" id="{923AEDF3-EA3D-364B-B221-039F659C3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E9AA3-1A11-5F4E-A168-C31537D5887B}"/>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918796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9FDE-63DF-2F4B-AAE1-C02F12B85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C7DCD6-E076-AD43-8415-47FD07F6C6AB}"/>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4" name="Footer Placeholder 3">
            <a:extLst>
              <a:ext uri="{FF2B5EF4-FFF2-40B4-BE49-F238E27FC236}">
                <a16:creationId xmlns:a16="http://schemas.microsoft.com/office/drawing/2014/main" id="{6B145542-ED42-5349-80A3-8EA4DE2C49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AF57C9-00A5-3748-B137-FEB5152C165D}"/>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28446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BB55-5211-2941-9893-2E2805B6D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229734-017C-064C-A0D3-61C64C421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AC06C2-E506-FE4C-908F-855ABF914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6F040-4B17-504F-A50B-2688A5BC27C9}"/>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6" name="Footer Placeholder 5">
            <a:extLst>
              <a:ext uri="{FF2B5EF4-FFF2-40B4-BE49-F238E27FC236}">
                <a16:creationId xmlns:a16="http://schemas.microsoft.com/office/drawing/2014/main" id="{0306EAC7-452C-9040-A478-F2BF335CE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85BFB-3ACF-8B45-8D7E-675062C3CC3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382055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DDC4-06E1-D74B-A996-C7CB63FCA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41874-8D90-7342-BF98-A697D5DBE2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E183A4-803A-8441-B7A0-0E593D92D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BE0EB-6C7A-0D41-A797-DA1B0D778446}"/>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6" name="Footer Placeholder 5">
            <a:extLst>
              <a:ext uri="{FF2B5EF4-FFF2-40B4-BE49-F238E27FC236}">
                <a16:creationId xmlns:a16="http://schemas.microsoft.com/office/drawing/2014/main" id="{61C1D3A8-6475-4B4E-A4B5-6A782D490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3DC14-3C4F-8541-98F0-B582814A92D6}"/>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774646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A77-221F-DF41-9A72-F6F96C18C1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1BFBE-557C-E44E-A6F5-D0D6BA214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C8282-40A8-164F-B013-7697A7D6B4B5}"/>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5" name="Footer Placeholder 4">
            <a:extLst>
              <a:ext uri="{FF2B5EF4-FFF2-40B4-BE49-F238E27FC236}">
                <a16:creationId xmlns:a16="http://schemas.microsoft.com/office/drawing/2014/main" id="{6F35A9F0-BFFA-0D42-A274-0FE360C6F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29058-24A1-564F-BE5B-4462F2864A5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095618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3DA67-4AAA-ED40-9687-61266E050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BB38C9-1950-A644-AA67-0D6062F0C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EEDB0-548B-8B4F-B5ED-1FFA3032BCD3}"/>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5" name="Footer Placeholder 4">
            <a:extLst>
              <a:ext uri="{FF2B5EF4-FFF2-40B4-BE49-F238E27FC236}">
                <a16:creationId xmlns:a16="http://schemas.microsoft.com/office/drawing/2014/main" id="{8656160E-1147-B94E-9F19-CC3193293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1CC2F-F6A4-634E-8232-1F8801B5E03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4097773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36493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261009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9" name="Picture 8">
            <a:extLst>
              <a:ext uri="{FF2B5EF4-FFF2-40B4-BE49-F238E27FC236}">
                <a16:creationId xmlns:a16="http://schemas.microsoft.com/office/drawing/2014/main" id="{9D323867-E0FF-5A4D-90DF-8240DF598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99078" y="6072101"/>
            <a:ext cx="1608992" cy="412794"/>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636249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313345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2003172"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3282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B60F-3D77-8641-8994-15C2CDD2F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B891B-A6AF-2849-B283-039E8616E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1A564-4B98-BE45-BCEA-EC1BCBCBCB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ECEC1-1406-604B-937D-5B37BD3CF3F4}"/>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6" name="Footer Placeholder 5">
            <a:extLst>
              <a:ext uri="{FF2B5EF4-FFF2-40B4-BE49-F238E27FC236}">
                <a16:creationId xmlns:a16="http://schemas.microsoft.com/office/drawing/2014/main" id="{3B276B6C-EEF1-1B4D-8D2E-4CE005247F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207C3-06E3-4045-8C68-B0651E6CCE0C}"/>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030242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6/11/2026</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BBA30B-9E41-104C-93A1-7F9D5E0E1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155583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479335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2611946"/>
            <a:ext cx="12192000" cy="4246054"/>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2521057"/>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456165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980566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870828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606718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921AED-E1B1-1C42-9E2C-B2DEB19611F8}"/>
              </a:ext>
            </a:extLst>
          </p:cNvPr>
          <p:cNvSpPr>
            <a:spLocks noGrp="1"/>
          </p:cNvSpPr>
          <p:nvPr>
            <p:ph type="dt" sz="half" idx="10"/>
          </p:nvPr>
        </p:nvSpPr>
        <p:spPr/>
        <p:txBody>
          <a:bodyPr/>
          <a:lstStyle/>
          <a:p>
            <a:fld id="{0CCEA5B4-66D2-B145-B2F1-E912133DA34A}" type="datetimeFigureOut">
              <a:rPr lang="en-US" smtClean="0"/>
              <a:t>6/11/2026</a:t>
            </a:fld>
            <a:endParaRPr lang="en-US"/>
          </a:p>
        </p:txBody>
      </p:sp>
      <p:pic>
        <p:nvPicPr>
          <p:cNvPr id="7" name="Picture 6">
            <a:extLst>
              <a:ext uri="{FF2B5EF4-FFF2-40B4-BE49-F238E27FC236}">
                <a16:creationId xmlns:a16="http://schemas.microsoft.com/office/drawing/2014/main" id="{69EB79E4-9615-2E47-8D99-A2CAB6BE50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46321"/>
            <a:ext cx="3858322" cy="7150642"/>
          </a:xfrm>
          <a:prstGeom prst="rect">
            <a:avLst/>
          </a:prstGeom>
        </p:spPr>
      </p:pic>
      <p:sp>
        <p:nvSpPr>
          <p:cNvPr id="9" name="Rectangle 8">
            <a:extLst>
              <a:ext uri="{FF2B5EF4-FFF2-40B4-BE49-F238E27FC236}">
                <a16:creationId xmlns:a16="http://schemas.microsoft.com/office/drawing/2014/main" id="{D10C6F2B-3753-6A4B-A2AE-C5169B137D59}"/>
              </a:ext>
            </a:extLst>
          </p:cNvPr>
          <p:cNvSpPr/>
          <p:nvPr userDrawn="1"/>
        </p:nvSpPr>
        <p:spPr>
          <a:xfrm>
            <a:off x="-1561131" y="0"/>
            <a:ext cx="9395792" cy="9144000"/>
          </a:xfrm>
          <a:prstGeom prst="rect">
            <a:avLst/>
          </a:prstGeom>
          <a:gradFill flip="none" rotWithShape="1">
            <a:gsLst>
              <a:gs pos="67000">
                <a:srgbClr val="FFFFFF">
                  <a:alpha val="43430"/>
                </a:srgbClr>
              </a:gs>
              <a:gs pos="83000">
                <a:srgbClr val="FFFFFF">
                  <a:alpha val="0"/>
                </a:srgbClr>
              </a:gs>
              <a:gs pos="61000">
                <a:srgbClr val="FFFFFF">
                  <a:alpha val="62602"/>
                </a:srgbClr>
              </a:gs>
              <a:gs pos="61000">
                <a:srgbClr val="FFFFFF"/>
              </a:gs>
              <a:gs pos="51000">
                <a:srgbClr val="FFFFFF">
                  <a:alpha val="84172"/>
                </a:srgbClr>
              </a:gs>
              <a:gs pos="43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581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26608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A7E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C6E1F-B1AF-8C44-9509-CE4041E178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8" name="Picture 7" descr="Icon&#10;&#10;Description automatically generated">
            <a:extLst>
              <a:ext uri="{FF2B5EF4-FFF2-40B4-BE49-F238E27FC236}">
                <a16:creationId xmlns:a16="http://schemas.microsoft.com/office/drawing/2014/main" id="{BD65B071-7946-7B43-B60E-3A6A93B30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694E16FB-E619-574E-8BCF-BD15202435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spTree>
    <p:extLst>
      <p:ext uri="{BB962C8B-B14F-4D97-AF65-F5344CB8AC3E}">
        <p14:creationId xmlns:p14="http://schemas.microsoft.com/office/powerpoint/2010/main" val="351950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2028-28B0-AE46-9CE6-41BAC0ACF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7A882B-1CDC-A44F-AB5B-6E1672282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3F3C1-25F3-EB4B-855A-82BEC2630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B283C-6440-E747-9D77-B40A897F6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007CA-C983-D544-AA34-405736618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DC027-9489-0F49-8EE0-60BF7F654A3A}"/>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8" name="Footer Placeholder 7">
            <a:extLst>
              <a:ext uri="{FF2B5EF4-FFF2-40B4-BE49-F238E27FC236}">
                <a16:creationId xmlns:a16="http://schemas.microsoft.com/office/drawing/2014/main" id="{A16E62B0-79C5-6E49-A66A-4328A5AD2E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7EBADB-1F67-E347-9386-DBECBB2C59D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81315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5D39-8450-B54B-B617-9B4705335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0603C-4C4B-954F-9F90-0F830FBCA392}"/>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4" name="Footer Placeholder 3">
            <a:extLst>
              <a:ext uri="{FF2B5EF4-FFF2-40B4-BE49-F238E27FC236}">
                <a16:creationId xmlns:a16="http://schemas.microsoft.com/office/drawing/2014/main" id="{C1E82277-EDEF-944F-B5C1-803D7A0D3F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36C9FE-CD96-FC4A-A905-19960FD9F253}"/>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3618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622C1-CC8D-1C44-B93B-A96C6B91CBE2}"/>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3" name="Footer Placeholder 2">
            <a:extLst>
              <a:ext uri="{FF2B5EF4-FFF2-40B4-BE49-F238E27FC236}">
                <a16:creationId xmlns:a16="http://schemas.microsoft.com/office/drawing/2014/main" id="{8FF51EF7-31EC-4641-9406-949BD1841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5213E3-E585-2640-86FF-CCE819BBC4D6}"/>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18875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4F0-2D75-7F43-A4EF-9687FF84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CA7B17-65EE-034F-AAAC-23A021D3F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A107A-B770-C843-A318-2B46215E3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37166-6DA8-B643-BC88-0A01380A7258}"/>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6" name="Footer Placeholder 5">
            <a:extLst>
              <a:ext uri="{FF2B5EF4-FFF2-40B4-BE49-F238E27FC236}">
                <a16:creationId xmlns:a16="http://schemas.microsoft.com/office/drawing/2014/main" id="{AB32962B-E158-3043-90DE-029BDDE16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DD925-C029-2D4D-B26E-296201AD280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73749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6C5-765A-D24E-8E08-F9E6E69B1B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318E5-A7E4-B84E-A344-2D3E81F64D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8D56EB-1D9C-BD4B-8498-D401C2854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8C0F0-28AD-104B-9FEF-694B177F0D5D}"/>
              </a:ext>
            </a:extLst>
          </p:cNvPr>
          <p:cNvSpPr>
            <a:spLocks noGrp="1"/>
          </p:cNvSpPr>
          <p:nvPr>
            <p:ph type="dt" sz="half" idx="10"/>
          </p:nvPr>
        </p:nvSpPr>
        <p:spPr/>
        <p:txBody>
          <a:bodyPr/>
          <a:lstStyle/>
          <a:p>
            <a:fld id="{382ACBEE-E8B3-1E4D-B475-1CFC7522D104}" type="datetimeFigureOut">
              <a:rPr lang="en-US" smtClean="0"/>
              <a:t>6/11/2026</a:t>
            </a:fld>
            <a:endParaRPr lang="en-US"/>
          </a:p>
        </p:txBody>
      </p:sp>
      <p:sp>
        <p:nvSpPr>
          <p:cNvPr id="6" name="Footer Placeholder 5">
            <a:extLst>
              <a:ext uri="{FF2B5EF4-FFF2-40B4-BE49-F238E27FC236}">
                <a16:creationId xmlns:a16="http://schemas.microsoft.com/office/drawing/2014/main" id="{D0446058-7C69-8141-B07B-C7F1EC88F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EADEB-2589-964F-A3CE-DFE1273FA895}"/>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25751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9EB71-AF0F-1D42-A334-092CB5ACBA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1FCD2A-6841-EA44-8450-D04FCC43A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CBD47-391B-5547-B7C8-B82AEE095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ACBEE-E8B3-1E4D-B475-1CFC7522D104}" type="datetimeFigureOut">
              <a:rPr lang="en-US" smtClean="0"/>
              <a:t>6/11/2026</a:t>
            </a:fld>
            <a:endParaRPr lang="en-US"/>
          </a:p>
        </p:txBody>
      </p:sp>
      <p:sp>
        <p:nvSpPr>
          <p:cNvPr id="5" name="Footer Placeholder 4">
            <a:extLst>
              <a:ext uri="{FF2B5EF4-FFF2-40B4-BE49-F238E27FC236}">
                <a16:creationId xmlns:a16="http://schemas.microsoft.com/office/drawing/2014/main" id="{AE7139B5-C8ED-5646-AEE4-4E5590CA3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2C3B4A-35CD-E24A-B225-912471298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A2F88-9D8C-FA4C-9F15-9A3A33EEB95A}" type="slidenum">
              <a:rPr lang="en-US" smtClean="0"/>
              <a:t>‹#›</a:t>
            </a:fld>
            <a:endParaRPr lang="en-US"/>
          </a:p>
        </p:txBody>
      </p:sp>
    </p:spTree>
    <p:extLst>
      <p:ext uri="{BB962C8B-B14F-4D97-AF65-F5344CB8AC3E}">
        <p14:creationId xmlns:p14="http://schemas.microsoft.com/office/powerpoint/2010/main" val="298333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6/11/2026</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20102467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 id="2147483693" r:id="rId18"/>
    <p:sldLayoutId id="2147483695" r:id="rId19"/>
    <p:sldLayoutId id="2147483696" r:id="rId20"/>
    <p:sldLayoutId id="2147483697" r:id="rId21"/>
    <p:sldLayoutId id="2147483698" r:id="rId22"/>
    <p:sldLayoutId id="214748370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6/11/2026</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14513255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8" r:id="rId5"/>
    <p:sldLayoutId id="2147483710" r:id="rId6"/>
    <p:sldLayoutId id="2147483713" r:id="rId7"/>
    <p:sldLayoutId id="2147483714" r:id="rId8"/>
    <p:sldLayoutId id="2147483716" r:id="rId9"/>
    <p:sldLayoutId id="2147483717" r:id="rId10"/>
    <p:sldLayoutId id="2147483729"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8" Type="http://schemas.openxmlformats.org/officeDocument/2006/relationships/hyperlink" Target="https://my.matterport.com/show/?m=Mu5783RefL3" TargetMode="External"/><Relationship Id="rId13"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2.jpeg"/><Relationship Id="rId12" Type="http://schemas.openxmlformats.org/officeDocument/2006/relationships/hyperlink" Target="https://my.matterport.com/show/?m=PZcm3b2dyk2" TargetMode="External"/><Relationship Id="rId2" Type="http://schemas.openxmlformats.org/officeDocument/2006/relationships/notesSlide" Target="../notesSlides/notesSlide6.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my.matterport.com/show/?m=DsLAHGQAY6E" TargetMode="External"/><Relationship Id="rId11" Type="http://schemas.openxmlformats.org/officeDocument/2006/relationships/image" Target="../media/image54.jpeg"/><Relationship Id="rId5" Type="http://schemas.openxmlformats.org/officeDocument/2006/relationships/image" Target="../media/image51.jpeg"/><Relationship Id="rId15" Type="http://schemas.openxmlformats.org/officeDocument/2006/relationships/image" Target="../media/image56.jpeg"/><Relationship Id="rId10" Type="http://schemas.openxmlformats.org/officeDocument/2006/relationships/hyperlink" Target="https://my.matterport.com/show/?m=jtzJYaWzXox" TargetMode="External"/><Relationship Id="rId4" Type="http://schemas.openxmlformats.org/officeDocument/2006/relationships/hyperlink" Target="https://my.matterport.com/show/?m=bcvtaD7o22Z" TargetMode="External"/><Relationship Id="rId9" Type="http://schemas.openxmlformats.org/officeDocument/2006/relationships/image" Target="../media/image53.jpeg"/><Relationship Id="rId14" Type="http://schemas.openxmlformats.org/officeDocument/2006/relationships/hyperlink" Target="https://my.matterport.com/show/?m=VKnM8AT4Pp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1.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3.png"/><Relationship Id="rId7"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hyperlink" Target="http://commons.wikimedia.org/wiki/file:smiley_face.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78.tiff"/><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5.png"/><Relationship Id="rId7" Type="http://schemas.openxmlformats.org/officeDocument/2006/relationships/image" Target="../media/image8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36.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5A044D57-FFDF-4D4C-8D1A-34A97050F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sp>
        <p:nvSpPr>
          <p:cNvPr id="2" name="Rectangle 1">
            <a:extLst>
              <a:ext uri="{FF2B5EF4-FFF2-40B4-BE49-F238E27FC236}">
                <a16:creationId xmlns:a16="http://schemas.microsoft.com/office/drawing/2014/main" id="{95E8F585-3D1A-F104-4E33-46FC81F05D0A}"/>
              </a:ext>
            </a:extLst>
          </p:cNvPr>
          <p:cNvSpPr/>
          <p:nvPr/>
        </p:nvSpPr>
        <p:spPr>
          <a:xfrm>
            <a:off x="0" y="4012443"/>
            <a:ext cx="5513696" cy="184209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DBA5E8-1A50-B1C5-11B8-C1982F027B0B}"/>
              </a:ext>
            </a:extLst>
          </p:cNvPr>
          <p:cNvPicPr>
            <a:picLocks noChangeAspect="1"/>
          </p:cNvPicPr>
          <p:nvPr/>
        </p:nvPicPr>
        <p:blipFill>
          <a:blip r:embed="rId5"/>
          <a:srcRect/>
          <a:stretch/>
        </p:blipFill>
        <p:spPr>
          <a:xfrm>
            <a:off x="1" y="4012443"/>
            <a:ext cx="5513694" cy="1368506"/>
          </a:xfrm>
          <a:prstGeom prst="rect">
            <a:avLst/>
          </a:prstGeom>
        </p:spPr>
      </p:pic>
    </p:spTree>
    <p:extLst>
      <p:ext uri="{BB962C8B-B14F-4D97-AF65-F5344CB8AC3E}">
        <p14:creationId xmlns:p14="http://schemas.microsoft.com/office/powerpoint/2010/main" val="347406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9A0E781-86BF-7340-84FC-87957002F930}"/>
              </a:ext>
            </a:extLst>
          </p:cNvPr>
          <p:cNvSpPr txBox="1"/>
          <p:nvPr/>
        </p:nvSpPr>
        <p:spPr>
          <a:xfrm>
            <a:off x="8826704" y="751344"/>
            <a:ext cx="2920293" cy="267765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Montserrat" pitchFamily="2" charset="77"/>
              </a:rPr>
              <a:t>Data Centers come in many different styles of design and engineering philosophies.</a:t>
            </a:r>
            <a:endParaRPr kumimoji="0" lang="en-US" sz="2800" b="1" i="0" u="none" strike="noStrike" kern="1200" cap="none" spc="0" normalizeH="0" baseline="0" noProof="0" dirty="0">
              <a:ln>
                <a:noFill/>
              </a:ln>
              <a:solidFill>
                <a:prstClr val="white"/>
              </a:solidFill>
              <a:effectLst/>
              <a:uLnTx/>
              <a:uFillTx/>
              <a:latin typeface="Montserrat SemiBold" pitchFamily="2" charset="77"/>
              <a:ea typeface="+mn-ea"/>
              <a:cs typeface="+mn-cs"/>
            </a:endParaRPr>
          </a:p>
        </p:txBody>
      </p:sp>
      <p:pic>
        <p:nvPicPr>
          <p:cNvPr id="18" name="Picture 7" descr="C:\Users\Reception\AppData\Local\Microsoft\Windows\Temporary Internet Files\Content.IE5\JRCKDOIM\3504610133_8daf6bbebc_z[1].jpg">
            <a:extLst>
              <a:ext uri="{FF2B5EF4-FFF2-40B4-BE49-F238E27FC236}">
                <a16:creationId xmlns:a16="http://schemas.microsoft.com/office/drawing/2014/main" id="{E3EC02B7-6FBF-374E-B9E4-53E72F1BF3B7}"/>
              </a:ext>
            </a:extLst>
          </p:cNvPr>
          <p:cNvPicPr>
            <a:picLocks noChangeAspect="1" noChangeArrowheads="1"/>
          </p:cNvPicPr>
          <p:nvPr/>
        </p:nvPicPr>
        <p:blipFill>
          <a:blip r:embed="rId2" cstate="print"/>
          <a:srcRect/>
          <a:stretch>
            <a:fillRect/>
          </a:stretch>
        </p:blipFill>
        <p:spPr bwMode="auto">
          <a:xfrm>
            <a:off x="553276" y="225649"/>
            <a:ext cx="3927195" cy="59138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descr="C:\Users\Reception\AppData\Local\Microsoft\Windows\Temporary Internet Files\Content.IE5\JRCKDOIM\server-room-640[1].jpg">
            <a:extLst>
              <a:ext uri="{FF2B5EF4-FFF2-40B4-BE49-F238E27FC236}">
                <a16:creationId xmlns:a16="http://schemas.microsoft.com/office/drawing/2014/main" id="{C8A146C5-5928-0F4B-85F9-70C8761F877D}"/>
              </a:ext>
            </a:extLst>
          </p:cNvPr>
          <p:cNvPicPr>
            <a:picLocks noChangeAspect="1" noChangeArrowheads="1"/>
          </p:cNvPicPr>
          <p:nvPr/>
        </p:nvPicPr>
        <p:blipFill>
          <a:blip r:embed="rId3" cstate="print"/>
          <a:srcRect/>
          <a:stretch>
            <a:fillRect/>
          </a:stretch>
        </p:blipFill>
        <p:spPr bwMode="auto">
          <a:xfrm>
            <a:off x="5019152" y="3791672"/>
            <a:ext cx="5747954" cy="2640467"/>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3" descr="C:\Users\Reception\AppData\Local\Microsoft\Windows\Temporary Internet Files\Content.IE5\0T8LD822\Google_Data_Center[1].jpg">
            <a:extLst>
              <a:ext uri="{FF2B5EF4-FFF2-40B4-BE49-F238E27FC236}">
                <a16:creationId xmlns:a16="http://schemas.microsoft.com/office/drawing/2014/main" id="{2272F1DE-F192-5543-8363-A39A5759553D}"/>
              </a:ext>
            </a:extLst>
          </p:cNvPr>
          <p:cNvPicPr>
            <a:picLocks noChangeAspect="1" noChangeArrowheads="1"/>
          </p:cNvPicPr>
          <p:nvPr/>
        </p:nvPicPr>
        <p:blipFill>
          <a:blip r:embed="rId4" cstate="print"/>
          <a:srcRect/>
          <a:stretch>
            <a:fillRect/>
          </a:stretch>
        </p:blipFill>
        <p:spPr bwMode="auto">
          <a:xfrm rot="339459">
            <a:off x="3196852" y="792395"/>
            <a:ext cx="5221408" cy="3116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68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rectangle&#10;&#10;Description automatically generated">
            <a:extLst>
              <a:ext uri="{FF2B5EF4-FFF2-40B4-BE49-F238E27FC236}">
                <a16:creationId xmlns:a16="http://schemas.microsoft.com/office/drawing/2014/main" id="{7A7B3D6D-6B6D-5A4E-84E8-3E6FEB10D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5" y="5796584"/>
            <a:ext cx="1893895" cy="963827"/>
          </a:xfrm>
          <a:prstGeom prst="rect">
            <a:avLst/>
          </a:prstGeom>
        </p:spPr>
      </p:pic>
      <p:sp>
        <p:nvSpPr>
          <p:cNvPr id="7" name="TextBox 6">
            <a:extLst>
              <a:ext uri="{FF2B5EF4-FFF2-40B4-BE49-F238E27FC236}">
                <a16:creationId xmlns:a16="http://schemas.microsoft.com/office/drawing/2014/main" id="{2A16CD0E-3298-C541-8E72-C0781379BA2C}"/>
              </a:ext>
            </a:extLst>
          </p:cNvPr>
          <p:cNvSpPr txBox="1"/>
          <p:nvPr/>
        </p:nvSpPr>
        <p:spPr>
          <a:xfrm>
            <a:off x="571974" y="3344519"/>
            <a:ext cx="3009900" cy="307777"/>
          </a:xfrm>
          <a:prstGeom prst="rect">
            <a:avLst/>
          </a:prstGeom>
          <a:noFill/>
        </p:spPr>
        <p:txBody>
          <a:bodyPr wrap="square" rtlCol="0">
            <a:spAutoFit/>
          </a:bodyPr>
          <a:lstStyle/>
          <a:p>
            <a:pPr algn="ctr"/>
            <a:r>
              <a:rPr lang="en-US" sz="1400" dirty="0">
                <a:solidFill>
                  <a:srgbClr val="00B0F0"/>
                </a:solidFill>
                <a:latin typeface="Montserrat Medium" pitchFamily="2" charset="77"/>
              </a:rPr>
              <a:t>Meet-Me-Room, and NOC</a:t>
            </a:r>
          </a:p>
        </p:txBody>
      </p:sp>
      <p:pic>
        <p:nvPicPr>
          <p:cNvPr id="9" name="Picture 8" descr="A picture containing indoor, building, ceiling, train&#10;&#10;Description automatically generated">
            <a:hlinkClick r:id="rId4"/>
            <a:extLst>
              <a:ext uri="{FF2B5EF4-FFF2-40B4-BE49-F238E27FC236}">
                <a16:creationId xmlns:a16="http://schemas.microsoft.com/office/drawing/2014/main" id="{6F5A46A9-7B24-9146-98F7-7C535D02A6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24" y="1448153"/>
            <a:ext cx="2667000" cy="1778000"/>
          </a:xfrm>
          <a:prstGeom prst="roundRect">
            <a:avLst/>
          </a:prstGeom>
          <a:effectLst>
            <a:outerShdw blurRad="50800" dist="38100" dir="8100000" algn="tr" rotWithShape="0">
              <a:prstClr val="black">
                <a:alpha val="40000"/>
              </a:prstClr>
            </a:outerShdw>
          </a:effectLst>
        </p:spPr>
      </p:pic>
      <p:pic>
        <p:nvPicPr>
          <p:cNvPr id="11" name="Picture 10" descr="A picture containing sitting, train, large, kitchen&#10;&#10;Description automatically generated">
            <a:hlinkClick r:id="rId6"/>
            <a:extLst>
              <a:ext uri="{FF2B5EF4-FFF2-40B4-BE49-F238E27FC236}">
                <a16:creationId xmlns:a16="http://schemas.microsoft.com/office/drawing/2014/main" id="{B8A2F11A-F300-7C46-9F6D-BD5B9BD512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9488" y="1450634"/>
            <a:ext cx="2647628" cy="1765085"/>
          </a:xfrm>
          <a:prstGeom prst="round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43EAE66A-43ED-5040-A700-402E9AA75E31}"/>
              </a:ext>
            </a:extLst>
          </p:cNvPr>
          <p:cNvSpPr txBox="1"/>
          <p:nvPr/>
        </p:nvSpPr>
        <p:spPr>
          <a:xfrm>
            <a:off x="5109878" y="3382446"/>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CRAC Units</a:t>
            </a:r>
          </a:p>
        </p:txBody>
      </p:sp>
      <p:pic>
        <p:nvPicPr>
          <p:cNvPr id="14" name="Picture 13" descr="A large machine in a building&#10;&#10;Description automatically generated">
            <a:hlinkClick r:id="rId8"/>
            <a:extLst>
              <a:ext uri="{FF2B5EF4-FFF2-40B4-BE49-F238E27FC236}">
                <a16:creationId xmlns:a16="http://schemas.microsoft.com/office/drawing/2014/main" id="{9A13EBF2-ED32-C34F-8284-7D9EE725FB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9666" y="1435238"/>
            <a:ext cx="2667000" cy="1778000"/>
          </a:xfrm>
          <a:prstGeom prst="roundRect">
            <a:avLst/>
          </a:prstGeom>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1350444E-C978-F04E-AC3B-A5AC8F31B409}"/>
              </a:ext>
            </a:extLst>
          </p:cNvPr>
          <p:cNvSpPr txBox="1"/>
          <p:nvPr/>
        </p:nvSpPr>
        <p:spPr>
          <a:xfrm>
            <a:off x="8892060" y="3373099"/>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Electrical/ UPS </a:t>
            </a:r>
          </a:p>
        </p:txBody>
      </p:sp>
      <p:pic>
        <p:nvPicPr>
          <p:cNvPr id="17" name="Picture 16" descr="A picture containing building, object, green, person&#10;&#10;Description automatically generated">
            <a:hlinkClick r:id="rId10"/>
            <a:extLst>
              <a:ext uri="{FF2B5EF4-FFF2-40B4-BE49-F238E27FC236}">
                <a16:creationId xmlns:a16="http://schemas.microsoft.com/office/drawing/2014/main" id="{ABF6174C-8B3A-C64D-A8F2-50D723C39E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81299" y="4020327"/>
            <a:ext cx="2623734" cy="1749156"/>
          </a:xfrm>
          <a:prstGeom prst="round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709FFBBC-634F-A545-9430-6C9E0B4C3C26}"/>
              </a:ext>
            </a:extLst>
          </p:cNvPr>
          <p:cNvSpPr txBox="1"/>
          <p:nvPr/>
        </p:nvSpPr>
        <p:spPr>
          <a:xfrm>
            <a:off x="8301510" y="5892562"/>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Generators and Chillers</a:t>
            </a:r>
          </a:p>
        </p:txBody>
      </p:sp>
      <p:pic>
        <p:nvPicPr>
          <p:cNvPr id="20" name="Picture 19" descr="A large room&#10;&#10;Description automatically generated">
            <a:hlinkClick r:id="rId12"/>
            <a:extLst>
              <a:ext uri="{FF2B5EF4-FFF2-40B4-BE49-F238E27FC236}">
                <a16:creationId xmlns:a16="http://schemas.microsoft.com/office/drawing/2014/main" id="{F07107B5-A28E-A441-9DC1-8518EF1A96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57120" y="4062313"/>
            <a:ext cx="2623734" cy="1749155"/>
          </a:xfrm>
          <a:prstGeom prst="roundRect">
            <a:avLst/>
          </a:prstGeom>
          <a:effectLst>
            <a:outerShdw blurRad="50800" dist="38100" dir="8100000" algn="tr" rotWithShape="0">
              <a:prstClr val="black">
                <a:alpha val="40000"/>
              </a:prstClr>
            </a:outerShdw>
          </a:effectLst>
        </p:spPr>
      </p:pic>
      <p:sp>
        <p:nvSpPr>
          <p:cNvPr id="21" name="TextBox 20">
            <a:extLst>
              <a:ext uri="{FF2B5EF4-FFF2-40B4-BE49-F238E27FC236}">
                <a16:creationId xmlns:a16="http://schemas.microsoft.com/office/drawing/2014/main" id="{AF9B8E91-458C-0340-A9B7-EE0FD8DD2F71}"/>
              </a:ext>
            </a:extLst>
          </p:cNvPr>
          <p:cNvSpPr txBox="1"/>
          <p:nvPr/>
        </p:nvSpPr>
        <p:spPr>
          <a:xfrm>
            <a:off x="4364037" y="5831007"/>
            <a:ext cx="3009900" cy="369332"/>
          </a:xfrm>
          <a:prstGeom prst="rect">
            <a:avLst/>
          </a:prstGeom>
          <a:noFill/>
        </p:spPr>
        <p:txBody>
          <a:bodyPr wrap="square" rtlCol="0">
            <a:spAutoFit/>
          </a:bodyPr>
          <a:lstStyle/>
          <a:p>
            <a:pPr algn="ctr"/>
            <a:r>
              <a:rPr lang="en-US" sz="1400">
                <a:solidFill>
                  <a:srgbClr val="00B0F0"/>
                </a:solidFill>
                <a:latin typeface="Montserrat Medium" pitchFamily="2" charset="77"/>
              </a:rPr>
              <a:t>Mixed-use</a:t>
            </a:r>
            <a:r>
              <a:rPr lang="en-US">
                <a:solidFill>
                  <a:prstClr val="black"/>
                </a:solidFill>
                <a:latin typeface="Calibri"/>
              </a:rPr>
              <a:t> </a:t>
            </a:r>
            <a:r>
              <a:rPr lang="en-US" sz="1400">
                <a:solidFill>
                  <a:srgbClr val="00B0F0"/>
                </a:solidFill>
                <a:latin typeface="Montserrat Medium" pitchFamily="2" charset="77"/>
              </a:rPr>
              <a:t>Buildings </a:t>
            </a:r>
          </a:p>
        </p:txBody>
      </p:sp>
      <p:pic>
        <p:nvPicPr>
          <p:cNvPr id="23" name="Picture 22" descr="A store inside of a building&#10;&#10;Description automatically generated">
            <a:hlinkClick r:id="rId14"/>
            <a:extLst>
              <a:ext uri="{FF2B5EF4-FFF2-40B4-BE49-F238E27FC236}">
                <a16:creationId xmlns:a16="http://schemas.microsoft.com/office/drawing/2014/main" id="{6BC409EB-5A86-BF4D-8D97-BEB2A063E8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6691" y="3990544"/>
            <a:ext cx="2623733" cy="1749155"/>
          </a:xfrm>
          <a:prstGeom prst="roundRect">
            <a:avLst/>
          </a:prstGeom>
          <a:effectLst>
            <a:outerShdw blurRad="50800" dist="38100" dir="8100000" algn="tr" rotWithShape="0">
              <a:prstClr val="black">
                <a:alpha val="40000"/>
              </a:prstClr>
            </a:outerShdw>
          </a:effectLst>
        </p:spPr>
      </p:pic>
      <p:sp>
        <p:nvSpPr>
          <p:cNvPr id="24" name="TextBox 23">
            <a:extLst>
              <a:ext uri="{FF2B5EF4-FFF2-40B4-BE49-F238E27FC236}">
                <a16:creationId xmlns:a16="http://schemas.microsoft.com/office/drawing/2014/main" id="{EAA6FD9D-F340-2443-9C25-6A0111208058}"/>
              </a:ext>
            </a:extLst>
          </p:cNvPr>
          <p:cNvSpPr txBox="1"/>
          <p:nvPr/>
        </p:nvSpPr>
        <p:spPr>
          <a:xfrm>
            <a:off x="539765" y="5881728"/>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Colocation</a:t>
            </a:r>
          </a:p>
        </p:txBody>
      </p:sp>
      <p:sp>
        <p:nvSpPr>
          <p:cNvPr id="19" name="TextBox 18">
            <a:extLst>
              <a:ext uri="{FF2B5EF4-FFF2-40B4-BE49-F238E27FC236}">
                <a16:creationId xmlns:a16="http://schemas.microsoft.com/office/drawing/2014/main" id="{4E3B0137-4C67-E846-AEB8-A45E39F555BD}"/>
              </a:ext>
            </a:extLst>
          </p:cNvPr>
          <p:cNvSpPr txBox="1"/>
          <p:nvPr/>
        </p:nvSpPr>
        <p:spPr>
          <a:xfrm>
            <a:off x="274149" y="237180"/>
            <a:ext cx="107222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Montserrat" pitchFamily="2" charset="77"/>
                <a:ea typeface="+mn-ea"/>
                <a:cs typeface="+mn-cs"/>
              </a:rPr>
              <a:t>TAKE A PEAK </a:t>
            </a:r>
            <a:r>
              <a:rPr kumimoji="0" lang="en-US" sz="4500" b="1" i="0" u="none" strike="noStrike" kern="1200" cap="none" spc="0" normalizeH="0" baseline="0" noProof="0">
                <a:ln>
                  <a:noFill/>
                </a:ln>
                <a:solidFill>
                  <a:srgbClr val="00B0F0"/>
                </a:solidFill>
                <a:effectLst/>
                <a:uLnTx/>
                <a:uFillTx/>
                <a:latin typeface="Montserrat SemiBold" pitchFamily="2" charset="77"/>
                <a:ea typeface="+mn-ea"/>
                <a:cs typeface="+mn-cs"/>
              </a:rPr>
              <a:t>INSIDE</a:t>
            </a:r>
          </a:p>
        </p:txBody>
      </p:sp>
      <p:pic>
        <p:nvPicPr>
          <p:cNvPr id="25" name="Picture 24" descr="Icon&#10;&#10;Description automatically generated with medium confidence">
            <a:extLst>
              <a:ext uri="{FF2B5EF4-FFF2-40B4-BE49-F238E27FC236}">
                <a16:creationId xmlns:a16="http://schemas.microsoft.com/office/drawing/2014/main" id="{282869C8-C871-7E49-963D-BC675F23509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Tree>
    <p:extLst>
      <p:ext uri="{BB962C8B-B14F-4D97-AF65-F5344CB8AC3E}">
        <p14:creationId xmlns:p14="http://schemas.microsoft.com/office/powerpoint/2010/main" val="252153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F72AE-C28E-6247-916A-5F441DF2D072}"/>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D0D46C7-F005-AE47-8561-1BE324C11BFE}"/>
              </a:ext>
            </a:extLst>
          </p:cNvPr>
          <p:cNvGrpSpPr/>
          <p:nvPr/>
        </p:nvGrpSpPr>
        <p:grpSpPr>
          <a:xfrm>
            <a:off x="2725668" y="2465266"/>
            <a:ext cx="6553397" cy="1838143"/>
            <a:chOff x="2277972" y="1850597"/>
            <a:chExt cx="6553397" cy="1838143"/>
          </a:xfrm>
        </p:grpSpPr>
        <p:sp>
          <p:nvSpPr>
            <p:cNvPr id="4" name="TextBox 3">
              <a:extLst>
                <a:ext uri="{FF2B5EF4-FFF2-40B4-BE49-F238E27FC236}">
                  <a16:creationId xmlns:a16="http://schemas.microsoft.com/office/drawing/2014/main" id="{9079FDFC-0A8E-E440-8326-3AC82CDB4ABC}"/>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5" name="TextBox 4">
              <a:extLst>
                <a:ext uri="{FF2B5EF4-FFF2-40B4-BE49-F238E27FC236}">
                  <a16:creationId xmlns:a16="http://schemas.microsoft.com/office/drawing/2014/main" id="{773F2655-CFBE-3D4C-BE86-135BC768E18C}"/>
                </a:ext>
              </a:extLst>
            </p:cNvPr>
            <p:cNvSpPr txBox="1"/>
            <p:nvPr/>
          </p:nvSpPr>
          <p:spPr>
            <a:xfrm>
              <a:off x="3933072" y="2954436"/>
              <a:ext cx="3243196"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NEEDS</a:t>
              </a:r>
            </a:p>
          </p:txBody>
        </p:sp>
      </p:grpSp>
    </p:spTree>
    <p:extLst>
      <p:ext uri="{BB962C8B-B14F-4D97-AF65-F5344CB8AC3E}">
        <p14:creationId xmlns:p14="http://schemas.microsoft.com/office/powerpoint/2010/main" val="184676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OPERATIONAL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Behind the Racks…</a:t>
            </a:r>
          </a:p>
        </p:txBody>
      </p:sp>
      <p:pic>
        <p:nvPicPr>
          <p:cNvPr id="6" name="Picture 5" descr="A picture containing rectangle&#10;&#10;Description automatically generated">
            <a:extLst>
              <a:ext uri="{FF2B5EF4-FFF2-40B4-BE49-F238E27FC236}">
                <a16:creationId xmlns:a16="http://schemas.microsoft.com/office/drawing/2014/main" id="{16F09C58-50F3-7BB8-3C89-53A586B241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528" y="5747023"/>
            <a:ext cx="2570205" cy="963827"/>
          </a:xfrm>
          <a:prstGeom prst="rect">
            <a:avLst/>
          </a:prstGeom>
        </p:spPr>
      </p:pic>
      <p:grpSp>
        <p:nvGrpSpPr>
          <p:cNvPr id="4" name="Group 3">
            <a:extLst>
              <a:ext uri="{FF2B5EF4-FFF2-40B4-BE49-F238E27FC236}">
                <a16:creationId xmlns:a16="http://schemas.microsoft.com/office/drawing/2014/main" id="{8E4F9DF5-A1A1-8746-2A7B-BD19E1E7A558}"/>
              </a:ext>
            </a:extLst>
          </p:cNvPr>
          <p:cNvGrpSpPr/>
          <p:nvPr/>
        </p:nvGrpSpPr>
        <p:grpSpPr>
          <a:xfrm>
            <a:off x="600884" y="1244511"/>
            <a:ext cx="10645321" cy="5613489"/>
            <a:chOff x="374441" y="1161173"/>
            <a:chExt cx="10645321" cy="5613489"/>
          </a:xfrm>
        </p:grpSpPr>
        <p:pic>
          <p:nvPicPr>
            <p:cNvPr id="7" name="Picture 6" descr="A isometric view of a room&#10;&#10;Description automatically generated">
              <a:extLst>
                <a:ext uri="{FF2B5EF4-FFF2-40B4-BE49-F238E27FC236}">
                  <a16:creationId xmlns:a16="http://schemas.microsoft.com/office/drawing/2014/main" id="{6F729DD9-94D1-3FEE-9BEA-52E65DBC687D}"/>
                </a:ext>
              </a:extLst>
            </p:cNvPr>
            <p:cNvPicPr>
              <a:picLocks noChangeAspect="1"/>
            </p:cNvPicPr>
            <p:nvPr/>
          </p:nvPicPr>
          <p:blipFill>
            <a:blip r:embed="rId3"/>
            <a:stretch>
              <a:fillRect/>
            </a:stretch>
          </p:blipFill>
          <p:spPr>
            <a:xfrm>
              <a:off x="374441" y="1161173"/>
              <a:ext cx="10645321" cy="5388519"/>
            </a:xfrm>
            <a:prstGeom prst="rect">
              <a:avLst/>
            </a:prstGeom>
          </p:spPr>
        </p:pic>
        <p:sp>
          <p:nvSpPr>
            <p:cNvPr id="8" name="Rectangle 7">
              <a:extLst>
                <a:ext uri="{FF2B5EF4-FFF2-40B4-BE49-F238E27FC236}">
                  <a16:creationId xmlns:a16="http://schemas.microsoft.com/office/drawing/2014/main" id="{DFD3BD69-7236-AF61-F2A6-0E2BE8C83270}"/>
                </a:ext>
              </a:extLst>
            </p:cNvPr>
            <p:cNvSpPr/>
            <p:nvPr/>
          </p:nvSpPr>
          <p:spPr>
            <a:xfrm>
              <a:off x="764514" y="2413121"/>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0A703D2C-D003-FBB1-03B4-C8C73CD5D063}"/>
                </a:ext>
              </a:extLst>
            </p:cNvPr>
            <p:cNvSpPr/>
            <p:nvPr/>
          </p:nvSpPr>
          <p:spPr>
            <a:xfrm flipH="1">
              <a:off x="1642628" y="1440665"/>
              <a:ext cx="972456" cy="1001485"/>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01485">
                  <a:moveTo>
                    <a:pt x="7256" y="0"/>
                  </a:moveTo>
                  <a:lnTo>
                    <a:pt x="965199" y="493484"/>
                  </a:lnTo>
                  <a:lnTo>
                    <a:pt x="972456" y="1001485"/>
                  </a:lnTo>
                  <a:lnTo>
                    <a:pt x="0" y="464456"/>
                  </a:lnTo>
                  <a:lnTo>
                    <a:pt x="7256"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D04726F9-3AC3-C7AA-4AB7-6EA3ECDA1149}"/>
                </a:ext>
              </a:extLst>
            </p:cNvPr>
            <p:cNvSpPr/>
            <p:nvPr/>
          </p:nvSpPr>
          <p:spPr>
            <a:xfrm flipH="1">
              <a:off x="2317542" y="1582516"/>
              <a:ext cx="1023257" cy="11901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7" h="1190171">
                  <a:moveTo>
                    <a:pt x="0" y="0"/>
                  </a:moveTo>
                  <a:lnTo>
                    <a:pt x="1023257" y="566056"/>
                  </a:lnTo>
                  <a:lnTo>
                    <a:pt x="1001486" y="1190171"/>
                  </a:lnTo>
                  <a:lnTo>
                    <a:pt x="1" y="616856"/>
                  </a:lnTo>
                  <a:cubicBezTo>
                    <a:pt x="1" y="411237"/>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1B28B3E6-EE44-04D2-9B20-FF0289447C06}"/>
                </a:ext>
              </a:extLst>
            </p:cNvPr>
            <p:cNvSpPr/>
            <p:nvPr/>
          </p:nvSpPr>
          <p:spPr>
            <a:xfrm flipH="1">
              <a:off x="4068100" y="2616322"/>
              <a:ext cx="972456" cy="10377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37771">
                  <a:moveTo>
                    <a:pt x="0" y="0"/>
                  </a:moveTo>
                  <a:lnTo>
                    <a:pt x="965198" y="537028"/>
                  </a:lnTo>
                  <a:lnTo>
                    <a:pt x="972456" y="1037771"/>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EDB32324-8CBD-00B6-9A76-1454746A7E6B}"/>
                </a:ext>
              </a:extLst>
            </p:cNvPr>
            <p:cNvSpPr/>
            <p:nvPr/>
          </p:nvSpPr>
          <p:spPr>
            <a:xfrm flipH="1">
              <a:off x="4744603" y="5628035"/>
              <a:ext cx="1037769" cy="114662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 name="connsiteX0" fmla="*/ 0 w 1037769"/>
                <a:gd name="connsiteY0" fmla="*/ 0 h 943428"/>
                <a:gd name="connsiteX1" fmla="*/ 1037769 w 1037769"/>
                <a:gd name="connsiteY1" fmla="*/ 609600 h 943428"/>
                <a:gd name="connsiteX2" fmla="*/ 834570 w 1037769"/>
                <a:gd name="connsiteY2" fmla="*/ 943428 h 943428"/>
                <a:gd name="connsiteX3" fmla="*/ 7257 w 1037769"/>
                <a:gd name="connsiteY3" fmla="*/ 500741 h 943428"/>
                <a:gd name="connsiteX4" fmla="*/ 0 w 1037769"/>
                <a:gd name="connsiteY4" fmla="*/ 0 h 943428"/>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00741 h 1066799"/>
                <a:gd name="connsiteX4" fmla="*/ 0 w 1052284"/>
                <a:gd name="connsiteY4" fmla="*/ 0 h 1066799"/>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95084 h 1066799"/>
                <a:gd name="connsiteX4" fmla="*/ 0 w 1052284"/>
                <a:gd name="connsiteY4" fmla="*/ 0 h 1066799"/>
                <a:gd name="connsiteX0" fmla="*/ 0 w 1037769"/>
                <a:gd name="connsiteY0" fmla="*/ 0 h 1146627"/>
                <a:gd name="connsiteX1" fmla="*/ 1037769 w 1037769"/>
                <a:gd name="connsiteY1" fmla="*/ 609600 h 1146627"/>
                <a:gd name="connsiteX2" fmla="*/ 1023255 w 1037769"/>
                <a:gd name="connsiteY2" fmla="*/ 1146627 h 1146627"/>
                <a:gd name="connsiteX3" fmla="*/ 7257 w 1037769"/>
                <a:gd name="connsiteY3" fmla="*/ 595084 h 1146627"/>
                <a:gd name="connsiteX4" fmla="*/ 0 w 1037769"/>
                <a:gd name="connsiteY4" fmla="*/ 0 h 114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769" h="1146627">
                  <a:moveTo>
                    <a:pt x="0" y="0"/>
                  </a:moveTo>
                  <a:lnTo>
                    <a:pt x="1037769" y="609600"/>
                  </a:lnTo>
                  <a:lnTo>
                    <a:pt x="1023255" y="1146627"/>
                  </a:lnTo>
                  <a:lnTo>
                    <a:pt x="7257" y="595084"/>
                  </a:lnTo>
                  <a:cubicBezTo>
                    <a:pt x="7257" y="389465"/>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a:extLst>
                <a:ext uri="{FF2B5EF4-FFF2-40B4-BE49-F238E27FC236}">
                  <a16:creationId xmlns:a16="http://schemas.microsoft.com/office/drawing/2014/main" id="{35C71E45-2ECF-FFC5-E21A-50033D5D5616}"/>
                </a:ext>
              </a:extLst>
            </p:cNvPr>
            <p:cNvSpPr/>
            <p:nvPr/>
          </p:nvSpPr>
          <p:spPr>
            <a:xfrm rot="16200000">
              <a:off x="1570941" y="2510390"/>
              <a:ext cx="1001486" cy="16106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inus 13">
              <a:extLst>
                <a:ext uri="{FF2B5EF4-FFF2-40B4-BE49-F238E27FC236}">
                  <a16:creationId xmlns:a16="http://schemas.microsoft.com/office/drawing/2014/main" id="{B8B8184A-EA39-1099-F8A6-3BCE0E1369F4}"/>
                </a:ext>
              </a:extLst>
            </p:cNvPr>
            <p:cNvSpPr/>
            <p:nvPr/>
          </p:nvSpPr>
          <p:spPr>
            <a:xfrm rot="16200000">
              <a:off x="3535769" y="2282969"/>
              <a:ext cx="731246" cy="1460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7">
              <a:extLst>
                <a:ext uri="{FF2B5EF4-FFF2-40B4-BE49-F238E27FC236}">
                  <a16:creationId xmlns:a16="http://schemas.microsoft.com/office/drawing/2014/main" id="{75A22269-3175-219E-7AC3-947E1F47D01D}"/>
                </a:ext>
              </a:extLst>
            </p:cNvPr>
            <p:cNvSpPr/>
            <p:nvPr/>
          </p:nvSpPr>
          <p:spPr>
            <a:xfrm>
              <a:off x="3566676" y="1469693"/>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a:extLst>
                <a:ext uri="{FF2B5EF4-FFF2-40B4-BE49-F238E27FC236}">
                  <a16:creationId xmlns:a16="http://schemas.microsoft.com/office/drawing/2014/main" id="{23FB8BB0-7A27-D570-5879-CDD5A2965A9F}"/>
                </a:ext>
              </a:extLst>
            </p:cNvPr>
            <p:cNvSpPr/>
            <p:nvPr/>
          </p:nvSpPr>
          <p:spPr>
            <a:xfrm rot="16200000">
              <a:off x="4310169" y="3496591"/>
              <a:ext cx="365623" cy="12269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inus 16">
              <a:extLst>
                <a:ext uri="{FF2B5EF4-FFF2-40B4-BE49-F238E27FC236}">
                  <a16:creationId xmlns:a16="http://schemas.microsoft.com/office/drawing/2014/main" id="{6882E635-A71B-D391-2496-58771EFE6BA9}"/>
                </a:ext>
              </a:extLst>
            </p:cNvPr>
            <p:cNvSpPr/>
            <p:nvPr/>
          </p:nvSpPr>
          <p:spPr>
            <a:xfrm rot="16200000">
              <a:off x="4697536" y="5570314"/>
              <a:ext cx="903079" cy="158983"/>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Minus 17">
              <a:extLst>
                <a:ext uri="{FF2B5EF4-FFF2-40B4-BE49-F238E27FC236}">
                  <a16:creationId xmlns:a16="http://schemas.microsoft.com/office/drawing/2014/main" id="{4908C403-4ABD-766B-37BB-0A19D403C816}"/>
                </a:ext>
              </a:extLst>
            </p:cNvPr>
            <p:cNvSpPr/>
            <p:nvPr/>
          </p:nvSpPr>
          <p:spPr>
            <a:xfrm rot="16200000">
              <a:off x="9440464" y="2147365"/>
              <a:ext cx="529244" cy="1328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7">
              <a:extLst>
                <a:ext uri="{FF2B5EF4-FFF2-40B4-BE49-F238E27FC236}">
                  <a16:creationId xmlns:a16="http://schemas.microsoft.com/office/drawing/2014/main" id="{EBA79C97-CD29-B802-FF37-AA063A439124}"/>
                </a:ext>
              </a:extLst>
            </p:cNvPr>
            <p:cNvSpPr/>
            <p:nvPr/>
          </p:nvSpPr>
          <p:spPr>
            <a:xfrm>
              <a:off x="9647256" y="1535008"/>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a:extLst>
                <a:ext uri="{FF2B5EF4-FFF2-40B4-BE49-F238E27FC236}">
                  <a16:creationId xmlns:a16="http://schemas.microsoft.com/office/drawing/2014/main" id="{11F2EFA1-EDAA-3572-59A6-2320D2F3840C}"/>
                </a:ext>
              </a:extLst>
            </p:cNvPr>
            <p:cNvSpPr/>
            <p:nvPr/>
          </p:nvSpPr>
          <p:spPr>
            <a:xfrm rot="16200000">
              <a:off x="1229748" y="3425615"/>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Minus 20">
              <a:extLst>
                <a:ext uri="{FF2B5EF4-FFF2-40B4-BE49-F238E27FC236}">
                  <a16:creationId xmlns:a16="http://schemas.microsoft.com/office/drawing/2014/main" id="{E45D4D07-03C6-B0E2-5B73-45089DA50888}"/>
                </a:ext>
              </a:extLst>
            </p:cNvPr>
            <p:cNvSpPr/>
            <p:nvPr/>
          </p:nvSpPr>
          <p:spPr>
            <a:xfrm rot="16200000">
              <a:off x="3386142" y="5364717"/>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7">
              <a:extLst>
                <a:ext uri="{FF2B5EF4-FFF2-40B4-BE49-F238E27FC236}">
                  <a16:creationId xmlns:a16="http://schemas.microsoft.com/office/drawing/2014/main" id="{6568CEB5-1784-03AB-AE9A-6B6F23620F4D}"/>
                </a:ext>
              </a:extLst>
            </p:cNvPr>
            <p:cNvSpPr/>
            <p:nvPr/>
          </p:nvSpPr>
          <p:spPr>
            <a:xfrm>
              <a:off x="3493200" y="5511921"/>
              <a:ext cx="907142"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892628"/>
                <a:gd name="connsiteY0" fmla="*/ 0 h 972457"/>
                <a:gd name="connsiteX1" fmla="*/ 892628 w 892628"/>
                <a:gd name="connsiteY1" fmla="*/ 507999 h 972457"/>
                <a:gd name="connsiteX2" fmla="*/ 878114 w 892628"/>
                <a:gd name="connsiteY2" fmla="*/ 972457 h 972457"/>
                <a:gd name="connsiteX3" fmla="*/ 0 w 892628"/>
                <a:gd name="connsiteY3" fmla="*/ 500743 h 972457"/>
                <a:gd name="connsiteX4" fmla="*/ 0 w 892628"/>
                <a:gd name="connsiteY4" fmla="*/ 0 h 972457"/>
                <a:gd name="connsiteX0" fmla="*/ 0 w 907142"/>
                <a:gd name="connsiteY0" fmla="*/ 0 h 986971"/>
                <a:gd name="connsiteX1" fmla="*/ 892628 w 907142"/>
                <a:gd name="connsiteY1" fmla="*/ 507999 h 986971"/>
                <a:gd name="connsiteX2" fmla="*/ 907142 w 907142"/>
                <a:gd name="connsiteY2" fmla="*/ 986971 h 986971"/>
                <a:gd name="connsiteX3" fmla="*/ 0 w 907142"/>
                <a:gd name="connsiteY3" fmla="*/ 500743 h 986971"/>
                <a:gd name="connsiteX4" fmla="*/ 0 w 907142"/>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142" h="986971">
                  <a:moveTo>
                    <a:pt x="0" y="0"/>
                  </a:moveTo>
                  <a:lnTo>
                    <a:pt x="892628" y="507999"/>
                  </a:lnTo>
                  <a:lnTo>
                    <a:pt x="907142"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22">
              <a:extLst>
                <a:ext uri="{FF2B5EF4-FFF2-40B4-BE49-F238E27FC236}">
                  <a16:creationId xmlns:a16="http://schemas.microsoft.com/office/drawing/2014/main" id="{222BD241-ACCB-4C35-E3DF-A1D67BEB7496}"/>
                </a:ext>
              </a:extLst>
            </p:cNvPr>
            <p:cNvSpPr/>
            <p:nvPr/>
          </p:nvSpPr>
          <p:spPr>
            <a:xfrm rot="16200000">
              <a:off x="6529569" y="4334203"/>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7">
              <a:extLst>
                <a:ext uri="{FF2B5EF4-FFF2-40B4-BE49-F238E27FC236}">
                  <a16:creationId xmlns:a16="http://schemas.microsoft.com/office/drawing/2014/main" id="{826D12F1-369A-73CE-1B82-7D500F08BE6D}"/>
                </a:ext>
              </a:extLst>
            </p:cNvPr>
            <p:cNvSpPr/>
            <p:nvPr/>
          </p:nvSpPr>
          <p:spPr>
            <a:xfrm>
              <a:off x="6455020" y="3508950"/>
              <a:ext cx="892628"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63600"/>
                <a:gd name="connsiteY0" fmla="*/ 0 h 986971"/>
                <a:gd name="connsiteX1" fmla="*/ 856343 w 863600"/>
                <a:gd name="connsiteY1" fmla="*/ 428171 h 986971"/>
                <a:gd name="connsiteX2" fmla="*/ 863600 w 863600"/>
                <a:gd name="connsiteY2" fmla="*/ 986971 h 986971"/>
                <a:gd name="connsiteX3" fmla="*/ 0 w 863600"/>
                <a:gd name="connsiteY3" fmla="*/ 500743 h 986971"/>
                <a:gd name="connsiteX4" fmla="*/ 0 w 863600"/>
                <a:gd name="connsiteY4" fmla="*/ 0 h 986971"/>
                <a:gd name="connsiteX0" fmla="*/ 0 w 892628"/>
                <a:gd name="connsiteY0" fmla="*/ 0 h 986971"/>
                <a:gd name="connsiteX1" fmla="*/ 892628 w 892628"/>
                <a:gd name="connsiteY1" fmla="*/ 449942 h 986971"/>
                <a:gd name="connsiteX2" fmla="*/ 863600 w 892628"/>
                <a:gd name="connsiteY2" fmla="*/ 986971 h 986971"/>
                <a:gd name="connsiteX3" fmla="*/ 0 w 892628"/>
                <a:gd name="connsiteY3" fmla="*/ 500743 h 986971"/>
                <a:gd name="connsiteX4" fmla="*/ 0 w 892628"/>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28" h="986971">
                  <a:moveTo>
                    <a:pt x="0" y="0"/>
                  </a:moveTo>
                  <a:lnTo>
                    <a:pt x="892628" y="449942"/>
                  </a:lnTo>
                  <a:lnTo>
                    <a:pt x="863600"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24">
              <a:extLst>
                <a:ext uri="{FF2B5EF4-FFF2-40B4-BE49-F238E27FC236}">
                  <a16:creationId xmlns:a16="http://schemas.microsoft.com/office/drawing/2014/main" id="{C8080F35-B236-5B47-65FB-D9B67D8A7C7A}"/>
                </a:ext>
              </a:extLst>
            </p:cNvPr>
            <p:cNvSpPr/>
            <p:nvPr/>
          </p:nvSpPr>
          <p:spPr>
            <a:xfrm rot="16200000">
              <a:off x="5691297" y="2508846"/>
              <a:ext cx="279491" cy="146098"/>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7">
              <a:extLst>
                <a:ext uri="{FF2B5EF4-FFF2-40B4-BE49-F238E27FC236}">
                  <a16:creationId xmlns:a16="http://schemas.microsoft.com/office/drawing/2014/main" id="{F44E3F4F-9040-934E-F1F0-437665F4D2A8}"/>
                </a:ext>
              </a:extLst>
            </p:cNvPr>
            <p:cNvSpPr/>
            <p:nvPr/>
          </p:nvSpPr>
          <p:spPr>
            <a:xfrm flipH="1">
              <a:off x="5782373" y="1418893"/>
              <a:ext cx="1015999" cy="1117600"/>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999" h="1117600">
                  <a:moveTo>
                    <a:pt x="7257" y="0"/>
                  </a:moveTo>
                  <a:lnTo>
                    <a:pt x="1015999" y="544285"/>
                  </a:lnTo>
                  <a:lnTo>
                    <a:pt x="1001485" y="1117600"/>
                  </a:lnTo>
                  <a:lnTo>
                    <a:pt x="0" y="544285"/>
                  </a:lnTo>
                  <a:cubicBezTo>
                    <a:pt x="0" y="338666"/>
                    <a:pt x="7257" y="205619"/>
                    <a:pt x="7257"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inus 26">
              <a:extLst>
                <a:ext uri="{FF2B5EF4-FFF2-40B4-BE49-F238E27FC236}">
                  <a16:creationId xmlns:a16="http://schemas.microsoft.com/office/drawing/2014/main" id="{F6A5146B-2B43-1189-61BE-A4EB6A261AB1}"/>
                </a:ext>
              </a:extLst>
            </p:cNvPr>
            <p:cNvSpPr/>
            <p:nvPr/>
          </p:nvSpPr>
          <p:spPr>
            <a:xfrm rot="16200000">
              <a:off x="7457159" y="3030201"/>
              <a:ext cx="367219" cy="15399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7">
              <a:extLst>
                <a:ext uri="{FF2B5EF4-FFF2-40B4-BE49-F238E27FC236}">
                  <a16:creationId xmlns:a16="http://schemas.microsoft.com/office/drawing/2014/main" id="{4B33EB25-BDC9-3F2C-A696-BEFD9931E448}"/>
                </a:ext>
              </a:extLst>
            </p:cNvPr>
            <p:cNvSpPr/>
            <p:nvPr/>
          </p:nvSpPr>
          <p:spPr>
            <a:xfrm flipH="1">
              <a:off x="7203414" y="2289750"/>
              <a:ext cx="834570"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70" h="943428">
                  <a:moveTo>
                    <a:pt x="0" y="0"/>
                  </a:moveTo>
                  <a:lnTo>
                    <a:pt x="827312" y="457200"/>
                  </a:lnTo>
                  <a:lnTo>
                    <a:pt x="834570" y="9434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28">
              <a:extLst>
                <a:ext uri="{FF2B5EF4-FFF2-40B4-BE49-F238E27FC236}">
                  <a16:creationId xmlns:a16="http://schemas.microsoft.com/office/drawing/2014/main" id="{54682341-524B-B1AA-2655-852670E96493}"/>
                </a:ext>
              </a:extLst>
            </p:cNvPr>
            <p:cNvSpPr/>
            <p:nvPr/>
          </p:nvSpPr>
          <p:spPr>
            <a:xfrm rot="16200000">
              <a:off x="8579615" y="2019099"/>
              <a:ext cx="441453" cy="17309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7">
              <a:extLst>
                <a:ext uri="{FF2B5EF4-FFF2-40B4-BE49-F238E27FC236}">
                  <a16:creationId xmlns:a16="http://schemas.microsoft.com/office/drawing/2014/main" id="{7BF1857B-98FB-546A-DEB2-8E8590F3F236}"/>
                </a:ext>
              </a:extLst>
            </p:cNvPr>
            <p:cNvSpPr/>
            <p:nvPr/>
          </p:nvSpPr>
          <p:spPr>
            <a:xfrm flipH="1">
              <a:off x="8160903" y="1230544"/>
              <a:ext cx="1074056" cy="10958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056" h="1095828">
                  <a:moveTo>
                    <a:pt x="0" y="0"/>
                  </a:moveTo>
                  <a:lnTo>
                    <a:pt x="1066798" y="595086"/>
                  </a:lnTo>
                  <a:lnTo>
                    <a:pt x="1074056" y="10958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DB95047-7BB0-BCDE-10AC-D7DB4B33A769}"/>
                </a:ext>
              </a:extLst>
            </p:cNvPr>
            <p:cNvSpPr txBox="1"/>
            <p:nvPr/>
          </p:nvSpPr>
          <p:spPr>
            <a:xfrm rot="19961525">
              <a:off x="1549908" y="1794742"/>
              <a:ext cx="1211956" cy="246221"/>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DATA HALLS</a:t>
              </a:r>
              <a:endParaRPr lang="en-US">
                <a:solidFill>
                  <a:schemeClr val="bg1"/>
                </a:solidFill>
                <a:latin typeface="Calibri" panose="020F0502020204030204"/>
                <a:ea typeface="Calibri" panose="020F0502020204030204"/>
                <a:cs typeface="Calibri" panose="020F0502020204030204"/>
              </a:endParaRPr>
            </a:p>
          </p:txBody>
        </p:sp>
        <p:sp>
          <p:nvSpPr>
            <p:cNvPr id="32" name="TextBox 31">
              <a:extLst>
                <a:ext uri="{FF2B5EF4-FFF2-40B4-BE49-F238E27FC236}">
                  <a16:creationId xmlns:a16="http://schemas.microsoft.com/office/drawing/2014/main" id="{D6A9FCB5-A275-38F8-D11B-CD2D3836903C}"/>
                </a:ext>
              </a:extLst>
            </p:cNvPr>
            <p:cNvSpPr txBox="1"/>
            <p:nvPr/>
          </p:nvSpPr>
          <p:spPr>
            <a:xfrm rot="19961525">
              <a:off x="2256644" y="1969029"/>
              <a:ext cx="1197765" cy="553998"/>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AISLE </a:t>
              </a:r>
              <a:endParaRPr lang="en-US" sz="1000" b="1">
                <a:solidFill>
                  <a:schemeClr val="bg1"/>
                </a:solidFill>
                <a:latin typeface="Montserrat SemiBold" pitchFamily="2" charset="77"/>
              </a:endParaRPr>
            </a:p>
            <a:p>
              <a:pPr algn="ctr"/>
              <a:r>
                <a:rPr lang="en-US" sz="1000" b="1">
                  <a:solidFill>
                    <a:schemeClr val="bg1"/>
                  </a:solidFill>
                  <a:latin typeface="Montserrat SemiBold"/>
                </a:rPr>
                <a:t>CONTAINMENT</a:t>
              </a:r>
            </a:p>
            <a:p>
              <a:pPr algn="ctr"/>
              <a:endParaRPr lang="en-US" sz="1000" b="1">
                <a:solidFill>
                  <a:schemeClr val="bg1"/>
                </a:solidFill>
                <a:latin typeface="Montserrat SemiBold" pitchFamily="2" charset="77"/>
              </a:endParaRPr>
            </a:p>
          </p:txBody>
        </p:sp>
        <p:sp>
          <p:nvSpPr>
            <p:cNvPr id="33" name="TextBox 32">
              <a:extLst>
                <a:ext uri="{FF2B5EF4-FFF2-40B4-BE49-F238E27FC236}">
                  <a16:creationId xmlns:a16="http://schemas.microsoft.com/office/drawing/2014/main" id="{55C8EC4E-81BD-BC62-1311-A2F4A810EC7B}"/>
                </a:ext>
              </a:extLst>
            </p:cNvPr>
            <p:cNvSpPr txBox="1"/>
            <p:nvPr/>
          </p:nvSpPr>
          <p:spPr>
            <a:xfrm rot="19961525">
              <a:off x="4041206" y="3027046"/>
              <a:ext cx="1026243" cy="246221"/>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BUS POWER</a:t>
              </a:r>
            </a:p>
          </p:txBody>
        </p:sp>
        <p:sp>
          <p:nvSpPr>
            <p:cNvPr id="34" name="TextBox 33">
              <a:extLst>
                <a:ext uri="{FF2B5EF4-FFF2-40B4-BE49-F238E27FC236}">
                  <a16:creationId xmlns:a16="http://schemas.microsoft.com/office/drawing/2014/main" id="{7C9CE5F7-82D2-80B6-F780-3283B37A7512}"/>
                </a:ext>
              </a:extLst>
            </p:cNvPr>
            <p:cNvSpPr txBox="1"/>
            <p:nvPr/>
          </p:nvSpPr>
          <p:spPr>
            <a:xfrm rot="1413386">
              <a:off x="3689750" y="1809241"/>
              <a:ext cx="570990" cy="246221"/>
            </a:xfrm>
            <a:prstGeom prst="rect">
              <a:avLst/>
            </a:prstGeom>
            <a:noFill/>
          </p:spPr>
          <p:txBody>
            <a:bodyPr wrap="none" rtlCol="0">
              <a:spAutoFit/>
            </a:bodyPr>
            <a:lstStyle/>
            <a:p>
              <a:pPr algn="ctr"/>
              <a:r>
                <a:rPr lang="en-US" sz="1000" b="1">
                  <a:solidFill>
                    <a:schemeClr val="bg1"/>
                  </a:solidFill>
                  <a:latin typeface="Montserrat SemiBold" pitchFamily="2" charset="77"/>
                </a:rPr>
                <a:t>HVAC</a:t>
              </a:r>
            </a:p>
          </p:txBody>
        </p:sp>
        <p:sp>
          <p:nvSpPr>
            <p:cNvPr id="35" name="TextBox 34">
              <a:extLst>
                <a:ext uri="{FF2B5EF4-FFF2-40B4-BE49-F238E27FC236}">
                  <a16:creationId xmlns:a16="http://schemas.microsoft.com/office/drawing/2014/main" id="{B35F4751-962A-03D1-6515-193AB0708A9F}"/>
                </a:ext>
              </a:extLst>
            </p:cNvPr>
            <p:cNvSpPr txBox="1"/>
            <p:nvPr/>
          </p:nvSpPr>
          <p:spPr>
            <a:xfrm rot="1538938">
              <a:off x="699759" y="2647778"/>
              <a:ext cx="843500" cy="400110"/>
            </a:xfrm>
            <a:prstGeom prst="rect">
              <a:avLst/>
            </a:prstGeom>
            <a:noFill/>
          </p:spPr>
          <p:txBody>
            <a:bodyPr wrap="none" rtlCol="0">
              <a:spAutoFit/>
            </a:bodyPr>
            <a:lstStyle/>
            <a:p>
              <a:pPr algn="ctr"/>
              <a:r>
                <a:rPr lang="en-US" sz="1000" b="1">
                  <a:solidFill>
                    <a:schemeClr val="bg1"/>
                  </a:solidFill>
                  <a:latin typeface="Montserrat SemiBold" pitchFamily="2" charset="77"/>
                </a:rPr>
                <a:t>CONTROL</a:t>
              </a:r>
            </a:p>
            <a:p>
              <a:pPr algn="ctr"/>
              <a:r>
                <a:rPr lang="en-US" sz="1000" b="1">
                  <a:solidFill>
                    <a:schemeClr val="bg1"/>
                  </a:solidFill>
                  <a:latin typeface="Montserrat SemiBold" pitchFamily="2" charset="77"/>
                </a:rPr>
                <a:t>PANEL</a:t>
              </a:r>
            </a:p>
          </p:txBody>
        </p:sp>
        <p:sp>
          <p:nvSpPr>
            <p:cNvPr id="36" name="TextBox 35">
              <a:extLst>
                <a:ext uri="{FF2B5EF4-FFF2-40B4-BE49-F238E27FC236}">
                  <a16:creationId xmlns:a16="http://schemas.microsoft.com/office/drawing/2014/main" id="{A4BD7CE9-2641-A305-1B45-E174A01EED89}"/>
                </a:ext>
              </a:extLst>
            </p:cNvPr>
            <p:cNvSpPr txBox="1"/>
            <p:nvPr/>
          </p:nvSpPr>
          <p:spPr>
            <a:xfrm rot="1696442">
              <a:off x="3474007" y="5768056"/>
              <a:ext cx="809837" cy="615553"/>
            </a:xfrm>
            <a:prstGeom prst="rect">
              <a:avLst/>
            </a:prstGeom>
            <a:noFill/>
          </p:spPr>
          <p:txBody>
            <a:bodyPr wrap="none" lIns="91440" tIns="45720" rIns="91440" bIns="45720" rtlCol="0" anchor="t">
              <a:spAutoFit/>
            </a:bodyPr>
            <a:lstStyle/>
            <a:p>
              <a:pPr algn="ctr"/>
              <a:r>
                <a:rPr lang="en-US" sz="800" b="1">
                  <a:solidFill>
                    <a:schemeClr val="bg1"/>
                  </a:solidFill>
                  <a:latin typeface="Montserrat SemiBold"/>
                </a:rPr>
                <a:t>LEAK </a:t>
              </a:r>
            </a:p>
            <a:p>
              <a:pPr algn="ctr"/>
              <a:r>
                <a:rPr lang="en-US" sz="800" b="1">
                  <a:solidFill>
                    <a:schemeClr val="bg1"/>
                  </a:solidFill>
                  <a:latin typeface="Montserrat SemiBold"/>
                </a:rPr>
                <a:t>DETECTION</a:t>
              </a: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sp>
          <p:nvSpPr>
            <p:cNvPr id="37" name="TextBox 36">
              <a:extLst>
                <a:ext uri="{FF2B5EF4-FFF2-40B4-BE49-F238E27FC236}">
                  <a16:creationId xmlns:a16="http://schemas.microsoft.com/office/drawing/2014/main" id="{253B8D76-8625-C69C-F24C-D4F5FE13F7FB}"/>
                </a:ext>
              </a:extLst>
            </p:cNvPr>
            <p:cNvSpPr txBox="1"/>
            <p:nvPr/>
          </p:nvSpPr>
          <p:spPr>
            <a:xfrm rot="19961525">
              <a:off x="4801630" y="6120408"/>
              <a:ext cx="864339" cy="246221"/>
            </a:xfrm>
            <a:prstGeom prst="rect">
              <a:avLst/>
            </a:prstGeom>
            <a:noFill/>
          </p:spPr>
          <p:txBody>
            <a:bodyPr wrap="none" rtlCol="0">
              <a:spAutoFit/>
            </a:bodyPr>
            <a:lstStyle/>
            <a:p>
              <a:pPr algn="ctr"/>
              <a:r>
                <a:rPr lang="en-US" sz="1000" b="1">
                  <a:solidFill>
                    <a:schemeClr val="bg1"/>
                  </a:solidFill>
                  <a:latin typeface="Montserrat SemiBold" pitchFamily="2" charset="77"/>
                </a:rPr>
                <a:t>AIR FLOW</a:t>
              </a:r>
            </a:p>
          </p:txBody>
        </p:sp>
        <p:sp>
          <p:nvSpPr>
            <p:cNvPr id="38" name="TextBox 37">
              <a:extLst>
                <a:ext uri="{FF2B5EF4-FFF2-40B4-BE49-F238E27FC236}">
                  <a16:creationId xmlns:a16="http://schemas.microsoft.com/office/drawing/2014/main" id="{C6872D26-A841-539E-63A4-932574497229}"/>
                </a:ext>
              </a:extLst>
            </p:cNvPr>
            <p:cNvSpPr txBox="1"/>
            <p:nvPr/>
          </p:nvSpPr>
          <p:spPr>
            <a:xfrm rot="1532222">
              <a:off x="6337373" y="3811495"/>
              <a:ext cx="1127921" cy="338554"/>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24 x 7</a:t>
              </a:r>
              <a:endParaRPr lang="en-US" sz="800">
                <a:solidFill>
                  <a:schemeClr val="bg1"/>
                </a:solidFill>
                <a:ea typeface="Calibri"/>
                <a:cs typeface="Calibri"/>
              </a:endParaRPr>
            </a:p>
            <a:p>
              <a:pPr algn="ctr"/>
              <a:r>
                <a:rPr lang="en-US" sz="800" b="1">
                  <a:solidFill>
                    <a:schemeClr val="bg1"/>
                  </a:solidFill>
                  <a:latin typeface="Montserrat SemiBold"/>
                </a:rPr>
                <a:t>SECURITY / NOC</a:t>
              </a:r>
              <a:endParaRPr lang="en-US" sz="800">
                <a:solidFill>
                  <a:schemeClr val="bg1"/>
                </a:solidFill>
                <a:latin typeface="Calibri" panose="020F0502020204030204"/>
                <a:ea typeface="Calibri" panose="020F0502020204030204"/>
                <a:cs typeface="Calibri" panose="020F0502020204030204"/>
              </a:endParaRPr>
            </a:p>
          </p:txBody>
        </p:sp>
        <p:sp>
          <p:nvSpPr>
            <p:cNvPr id="39" name="TextBox 38">
              <a:extLst>
                <a:ext uri="{FF2B5EF4-FFF2-40B4-BE49-F238E27FC236}">
                  <a16:creationId xmlns:a16="http://schemas.microsoft.com/office/drawing/2014/main" id="{04D2D082-BCD8-722B-64DC-2332B3F8D2FA}"/>
                </a:ext>
              </a:extLst>
            </p:cNvPr>
            <p:cNvSpPr txBox="1"/>
            <p:nvPr/>
          </p:nvSpPr>
          <p:spPr>
            <a:xfrm rot="19987432">
              <a:off x="5876864" y="1799825"/>
              <a:ext cx="79701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BATTERY</a:t>
              </a:r>
            </a:p>
            <a:p>
              <a:pPr algn="ctr"/>
              <a:r>
                <a:rPr lang="en-US" sz="1000" b="1">
                  <a:solidFill>
                    <a:schemeClr val="bg1"/>
                  </a:solidFill>
                  <a:latin typeface="Montserrat SemiBold"/>
                </a:rPr>
                <a:t>PLANT</a:t>
              </a:r>
              <a:endParaRPr lang="en-US" sz="1000" b="1">
                <a:solidFill>
                  <a:schemeClr val="bg1"/>
                </a:solidFill>
                <a:latin typeface="Montserrat SemiBold" pitchFamily="2" charset="77"/>
              </a:endParaRPr>
            </a:p>
          </p:txBody>
        </p:sp>
        <p:sp>
          <p:nvSpPr>
            <p:cNvPr id="40" name="TextBox 39">
              <a:extLst>
                <a:ext uri="{FF2B5EF4-FFF2-40B4-BE49-F238E27FC236}">
                  <a16:creationId xmlns:a16="http://schemas.microsoft.com/office/drawing/2014/main" id="{D9EBAB00-4665-F2A5-FC57-16120CE055CF}"/>
                </a:ext>
              </a:extLst>
            </p:cNvPr>
            <p:cNvSpPr txBox="1"/>
            <p:nvPr/>
          </p:nvSpPr>
          <p:spPr>
            <a:xfrm rot="19987432">
              <a:off x="7391309" y="2662376"/>
              <a:ext cx="458780" cy="246221"/>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UPS</a:t>
              </a:r>
              <a:endParaRPr lang="en-US">
                <a:solidFill>
                  <a:schemeClr val="bg1"/>
                </a:solidFill>
              </a:endParaRPr>
            </a:p>
          </p:txBody>
        </p:sp>
        <p:sp>
          <p:nvSpPr>
            <p:cNvPr id="41" name="TextBox 40">
              <a:extLst>
                <a:ext uri="{FF2B5EF4-FFF2-40B4-BE49-F238E27FC236}">
                  <a16:creationId xmlns:a16="http://schemas.microsoft.com/office/drawing/2014/main" id="{F891CF7F-076C-5080-244D-9823E8A31F32}"/>
                </a:ext>
              </a:extLst>
            </p:cNvPr>
            <p:cNvSpPr txBox="1"/>
            <p:nvPr/>
          </p:nvSpPr>
          <p:spPr>
            <a:xfrm rot="19987432">
              <a:off x="8142724" y="1576299"/>
              <a:ext cx="1027845" cy="400110"/>
            </a:xfrm>
            <a:prstGeom prst="rect">
              <a:avLst/>
            </a:prstGeom>
            <a:noFill/>
          </p:spPr>
          <p:txBody>
            <a:bodyPr wrap="none" rtlCol="0">
              <a:spAutoFit/>
            </a:bodyPr>
            <a:lstStyle/>
            <a:p>
              <a:pPr algn="ctr"/>
              <a:r>
                <a:rPr lang="en-US" sz="1000" b="1">
                  <a:solidFill>
                    <a:schemeClr val="bg1"/>
                  </a:solidFill>
                  <a:latin typeface="Montserrat SemiBold" pitchFamily="2" charset="77"/>
                </a:rPr>
                <a:t>DIESEL</a:t>
              </a:r>
            </a:p>
            <a:p>
              <a:pPr algn="ctr"/>
              <a:r>
                <a:rPr lang="en-US" sz="1000" b="1">
                  <a:solidFill>
                    <a:schemeClr val="bg1"/>
                  </a:solidFill>
                  <a:latin typeface="Montserrat SemiBold" pitchFamily="2" charset="77"/>
                </a:rPr>
                <a:t>GENERATOR</a:t>
              </a:r>
            </a:p>
          </p:txBody>
        </p:sp>
        <p:sp>
          <p:nvSpPr>
            <p:cNvPr id="42" name="TextBox 41">
              <a:extLst>
                <a:ext uri="{FF2B5EF4-FFF2-40B4-BE49-F238E27FC236}">
                  <a16:creationId xmlns:a16="http://schemas.microsoft.com/office/drawing/2014/main" id="{DAE2F8F7-A271-C2E3-2C82-9FCBC7389E3E}"/>
                </a:ext>
              </a:extLst>
            </p:cNvPr>
            <p:cNvSpPr txBox="1"/>
            <p:nvPr/>
          </p:nvSpPr>
          <p:spPr>
            <a:xfrm rot="1621773">
              <a:off x="9603433" y="1853094"/>
              <a:ext cx="81785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EXHAUST</a:t>
              </a:r>
              <a:endParaRPr lang="en-US">
                <a:solidFill>
                  <a:schemeClr val="bg1"/>
                </a:solidFill>
              </a:endParaRPr>
            </a:p>
            <a:p>
              <a:pPr algn="ctr"/>
              <a:endParaRPr lang="en-US" sz="1000" b="1">
                <a:solidFill>
                  <a:schemeClr val="bg1"/>
                </a:solidFill>
                <a:latin typeface="Montserrat SemiBold" pitchFamily="2" charset="77"/>
              </a:endParaRPr>
            </a:p>
          </p:txBody>
        </p:sp>
        <p:sp>
          <p:nvSpPr>
            <p:cNvPr id="43" name="Minus 24">
              <a:extLst>
                <a:ext uri="{FF2B5EF4-FFF2-40B4-BE49-F238E27FC236}">
                  <a16:creationId xmlns:a16="http://schemas.microsoft.com/office/drawing/2014/main" id="{8D7A3C70-325E-889B-73DA-88DAA7170DA6}"/>
                </a:ext>
              </a:extLst>
            </p:cNvPr>
            <p:cNvSpPr/>
            <p:nvPr/>
          </p:nvSpPr>
          <p:spPr>
            <a:xfrm rot="16200000">
              <a:off x="2565722" y="2643822"/>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7">
              <a:extLst>
                <a:ext uri="{FF2B5EF4-FFF2-40B4-BE49-F238E27FC236}">
                  <a16:creationId xmlns:a16="http://schemas.microsoft.com/office/drawing/2014/main" id="{5E57923E-7E31-A74B-BEFC-A661CEB24421}"/>
                </a:ext>
              </a:extLst>
            </p:cNvPr>
            <p:cNvSpPr/>
            <p:nvPr/>
          </p:nvSpPr>
          <p:spPr>
            <a:xfrm>
              <a:off x="1545564" y="4537196"/>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25">
              <a:extLst>
                <a:ext uri="{FF2B5EF4-FFF2-40B4-BE49-F238E27FC236}">
                  <a16:creationId xmlns:a16="http://schemas.microsoft.com/office/drawing/2014/main" id="{4A4BCB0E-7103-084B-D3DE-71693C678ED4}"/>
                </a:ext>
              </a:extLst>
            </p:cNvPr>
            <p:cNvSpPr/>
            <p:nvPr/>
          </p:nvSpPr>
          <p:spPr>
            <a:xfrm rot="16200000">
              <a:off x="1519241" y="4345540"/>
              <a:ext cx="709188" cy="14946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7910919-42B8-C114-9766-63770553EA07}"/>
                </a:ext>
              </a:extLst>
            </p:cNvPr>
            <p:cNvSpPr txBox="1"/>
            <p:nvPr/>
          </p:nvSpPr>
          <p:spPr>
            <a:xfrm rot="1696442">
              <a:off x="1334763" y="4770196"/>
              <a:ext cx="1114408" cy="615553"/>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FIRE DETECION / </a:t>
              </a:r>
              <a:endParaRPr lang="en-US" sz="800" b="1">
                <a:solidFill>
                  <a:schemeClr val="bg1"/>
                </a:solidFill>
                <a:latin typeface="Montserrat SemiBold" pitchFamily="2" charset="77"/>
              </a:endParaRPr>
            </a:p>
            <a:p>
              <a:pPr algn="ctr"/>
              <a:r>
                <a:rPr lang="en-US" sz="800" b="1">
                  <a:solidFill>
                    <a:schemeClr val="bg1"/>
                  </a:solidFill>
                  <a:latin typeface="Montserrat SemiBold"/>
                </a:rPr>
                <a:t>SUPRESSION</a:t>
              </a:r>
              <a:endParaRPr lang="en-US" sz="800" b="1">
                <a:solidFill>
                  <a:schemeClr val="bg1"/>
                </a:solidFill>
                <a:latin typeface="Montserrat SemiBold" pitchFamily="2" charset="77"/>
              </a:endParaRP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grpSp>
      <p:sp>
        <p:nvSpPr>
          <p:cNvPr id="47" name="TextBox 46">
            <a:extLst>
              <a:ext uri="{FF2B5EF4-FFF2-40B4-BE49-F238E27FC236}">
                <a16:creationId xmlns:a16="http://schemas.microsoft.com/office/drawing/2014/main" id="{319BE493-0911-0CC1-8D9D-B030D659407D}"/>
              </a:ext>
            </a:extLst>
          </p:cNvPr>
          <p:cNvSpPr txBox="1"/>
          <p:nvPr/>
        </p:nvSpPr>
        <p:spPr>
          <a:xfrm>
            <a:off x="7791087" y="5505864"/>
            <a:ext cx="4280883" cy="1231106"/>
          </a:xfrm>
          <a:prstGeom prst="rect">
            <a:avLst/>
          </a:prstGeom>
          <a:noFill/>
        </p:spPr>
        <p:txBody>
          <a:bodyPr wrap="square" lIns="91440" tIns="45720" rIns="91440" bIns="45720" anchor="t">
            <a:spAutoFit/>
          </a:bodyPr>
          <a:lstStyle/>
          <a:p>
            <a:r>
              <a:rPr lang="en-US" sz="1400" b="1" dirty="0">
                <a:solidFill>
                  <a:srgbClr val="00B0F0"/>
                </a:solidFill>
                <a:latin typeface="Montserrat"/>
              </a:rPr>
              <a:t>DESIGNED TO:</a:t>
            </a:r>
          </a:p>
          <a:p>
            <a:pPr marL="285750" indent="-285750">
              <a:buFont typeface="Arial" panose="020B0604020202020204" pitchFamily="34" charset="0"/>
              <a:buChar char="•"/>
            </a:pPr>
            <a:r>
              <a:rPr lang="en-US" sz="1200" b="1" i="1" dirty="0">
                <a:solidFill>
                  <a:srgbClr val="767171"/>
                </a:solidFill>
                <a:latin typeface="Montserrat"/>
              </a:rPr>
              <a:t>Keep it Operational</a:t>
            </a:r>
            <a:r>
              <a:rPr lang="en-US" sz="1200" dirty="0">
                <a:solidFill>
                  <a:srgbClr val="767171"/>
                </a:solidFill>
                <a:latin typeface="Montserrat"/>
              </a:rPr>
              <a:t>: Redundant systems, always on, always available, SPOF elimination</a:t>
            </a:r>
          </a:p>
          <a:p>
            <a:pPr marL="285750" indent="-285750">
              <a:buFont typeface="Arial" panose="020B0604020202020204" pitchFamily="34" charset="0"/>
              <a:buChar char="•"/>
            </a:pPr>
            <a:r>
              <a:rPr lang="en-US" sz="1200" b="1" i="1" dirty="0">
                <a:solidFill>
                  <a:srgbClr val="767171"/>
                </a:solidFill>
                <a:latin typeface="Montserrat"/>
              </a:rPr>
              <a:t>Keep it Cool: </a:t>
            </a:r>
            <a:r>
              <a:rPr lang="en-US" sz="1200" dirty="0">
                <a:solidFill>
                  <a:srgbClr val="767171"/>
                </a:solidFill>
                <a:latin typeface="Montserrat"/>
              </a:rPr>
              <a:t> Aisle containment &amp; cooling</a:t>
            </a:r>
          </a:p>
          <a:p>
            <a:pPr marL="285750" indent="-285750">
              <a:buFont typeface="Arial" panose="020B0604020202020204" pitchFamily="34" charset="0"/>
              <a:buChar char="•"/>
            </a:pPr>
            <a:r>
              <a:rPr lang="en-US" sz="1200" b="1" i="1" dirty="0">
                <a:solidFill>
                  <a:srgbClr val="767171"/>
                </a:solidFill>
                <a:latin typeface="Montserrat"/>
              </a:rPr>
              <a:t>Keep it Secured: </a:t>
            </a:r>
            <a:r>
              <a:rPr lang="en-US" sz="1200" dirty="0">
                <a:solidFill>
                  <a:srgbClr val="767171"/>
                </a:solidFill>
                <a:latin typeface="Montserrat"/>
              </a:rPr>
              <a:t>Controlled access, cameras, 2-factor authentication, biometrics, weight sensors</a:t>
            </a:r>
            <a:endParaRPr lang="en-US" sz="1200" dirty="0">
              <a:solidFill>
                <a:srgbClr val="767171"/>
              </a:solidFill>
              <a:latin typeface="Montserrat" pitchFamily="2" charset="77"/>
            </a:endParaRPr>
          </a:p>
        </p:txBody>
      </p:sp>
    </p:spTree>
    <p:extLst>
      <p:ext uri="{BB962C8B-B14F-4D97-AF65-F5344CB8AC3E}">
        <p14:creationId xmlns:p14="http://schemas.microsoft.com/office/powerpoint/2010/main" val="73253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a:ln>
                  <a:noFill/>
                </a:ln>
                <a:effectLst/>
                <a:uLnTx/>
                <a:uFillTx/>
                <a:latin typeface="Montserrat" pitchFamily="2" charset="77"/>
              </a:rPr>
              <a:t>KEEPING IT </a:t>
            </a:r>
            <a:r>
              <a:rPr lang="en-US" sz="5000" b="1">
                <a:solidFill>
                  <a:srgbClr val="00A7E4"/>
                </a:solidFill>
                <a:latin typeface="Montserrat" pitchFamily="2" charset="77"/>
              </a:rPr>
              <a:t>COOL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a:solidFill>
                  <a:srgbClr val="00B0F0"/>
                </a:solidFill>
                <a:latin typeface="Montserrat SemiBold"/>
              </a:rPr>
              <a:t>Computers Generate a Lot of Heat…</a:t>
            </a:r>
          </a:p>
        </p:txBody>
      </p:sp>
      <p:sp>
        <p:nvSpPr>
          <p:cNvPr id="5" name="Right Arrow 4">
            <a:extLst>
              <a:ext uri="{FF2B5EF4-FFF2-40B4-BE49-F238E27FC236}">
                <a16:creationId xmlns:a16="http://schemas.microsoft.com/office/drawing/2014/main" id="{EE12EA4B-CC5D-F045-B7BA-63D3373AB7FC}"/>
              </a:ext>
            </a:extLst>
          </p:cNvPr>
          <p:cNvSpPr/>
          <p:nvPr/>
        </p:nvSpPr>
        <p:spPr>
          <a:xfrm rot="1015686">
            <a:off x="4532179" y="4625824"/>
            <a:ext cx="7278237"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ight Arrow 5">
            <a:extLst>
              <a:ext uri="{FF2B5EF4-FFF2-40B4-BE49-F238E27FC236}">
                <a16:creationId xmlns:a16="http://schemas.microsoft.com/office/drawing/2014/main" id="{A5418502-4B5E-0546-8871-7A7E74EF097F}"/>
              </a:ext>
            </a:extLst>
          </p:cNvPr>
          <p:cNvSpPr/>
          <p:nvPr/>
        </p:nvSpPr>
        <p:spPr>
          <a:xfrm rot="1015686">
            <a:off x="3426113" y="5245059"/>
            <a:ext cx="544626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ight Arrow 6">
            <a:extLst>
              <a:ext uri="{FF2B5EF4-FFF2-40B4-BE49-F238E27FC236}">
                <a16:creationId xmlns:a16="http://schemas.microsoft.com/office/drawing/2014/main" id="{06C4261D-CDEC-3248-9360-C53B4F6D4B09}"/>
              </a:ext>
            </a:extLst>
          </p:cNvPr>
          <p:cNvSpPr/>
          <p:nvPr/>
        </p:nvSpPr>
        <p:spPr>
          <a:xfrm rot="1015686">
            <a:off x="565503" y="5136591"/>
            <a:ext cx="619131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9CA3FC80-9112-CC41-9F1F-E034EBFFED3C}"/>
              </a:ext>
            </a:extLst>
          </p:cNvPr>
          <p:cNvSpPr/>
          <p:nvPr/>
        </p:nvSpPr>
        <p:spPr>
          <a:xfrm>
            <a:off x="5174674" y="2362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id="{53BF8D5F-33C6-6847-BDC9-D40DCB62D3AD}"/>
              </a:ext>
            </a:extLst>
          </p:cNvPr>
          <p:cNvSpPr/>
          <p:nvPr/>
        </p:nvSpPr>
        <p:spPr>
          <a:xfrm>
            <a:off x="4641274" y="2743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id="{E15FC4AD-E03B-494A-9E7C-AEABE7FFFDBA}"/>
              </a:ext>
            </a:extLst>
          </p:cNvPr>
          <p:cNvSpPr/>
          <p:nvPr/>
        </p:nvSpPr>
        <p:spPr>
          <a:xfrm>
            <a:off x="4107874" y="3200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11C4C816-4F9D-EA4B-8CB1-39602FD6233B}"/>
              </a:ext>
            </a:extLst>
          </p:cNvPr>
          <p:cNvSpPr/>
          <p:nvPr/>
        </p:nvSpPr>
        <p:spPr>
          <a:xfrm>
            <a:off x="3498274" y="3581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A4CCA41B-2654-CC46-A85C-B4A1CE78EF33}"/>
              </a:ext>
            </a:extLst>
          </p:cNvPr>
          <p:cNvSpPr/>
          <p:nvPr/>
        </p:nvSpPr>
        <p:spPr>
          <a:xfrm>
            <a:off x="7003474" y="2743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B22E6D14-E7BA-7D46-835D-4E53A01273BE}"/>
              </a:ext>
            </a:extLst>
          </p:cNvPr>
          <p:cNvSpPr/>
          <p:nvPr/>
        </p:nvSpPr>
        <p:spPr>
          <a:xfrm>
            <a:off x="6470074" y="3124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a:extLst>
              <a:ext uri="{FF2B5EF4-FFF2-40B4-BE49-F238E27FC236}">
                <a16:creationId xmlns:a16="http://schemas.microsoft.com/office/drawing/2014/main" id="{60CE674C-7BCA-5D4A-8B4D-52A8497D618D}"/>
              </a:ext>
            </a:extLst>
          </p:cNvPr>
          <p:cNvSpPr/>
          <p:nvPr/>
        </p:nvSpPr>
        <p:spPr>
          <a:xfrm>
            <a:off x="5936674" y="3581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a:extLst>
              <a:ext uri="{FF2B5EF4-FFF2-40B4-BE49-F238E27FC236}">
                <a16:creationId xmlns:a16="http://schemas.microsoft.com/office/drawing/2014/main" id="{50261F3E-437E-C640-B982-8514704421BF}"/>
              </a:ext>
            </a:extLst>
          </p:cNvPr>
          <p:cNvSpPr/>
          <p:nvPr/>
        </p:nvSpPr>
        <p:spPr>
          <a:xfrm>
            <a:off x="5327074" y="3962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2EA37FA1-A249-594A-8E01-7DE645D4C9D7}"/>
              </a:ext>
            </a:extLst>
          </p:cNvPr>
          <p:cNvSpPr/>
          <p:nvPr/>
        </p:nvSpPr>
        <p:spPr>
          <a:xfrm>
            <a:off x="8832274" y="3124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a:extLst>
              <a:ext uri="{FF2B5EF4-FFF2-40B4-BE49-F238E27FC236}">
                <a16:creationId xmlns:a16="http://schemas.microsoft.com/office/drawing/2014/main" id="{915663F0-73C6-2847-B874-2C5D2D65F2C5}"/>
              </a:ext>
            </a:extLst>
          </p:cNvPr>
          <p:cNvSpPr/>
          <p:nvPr/>
        </p:nvSpPr>
        <p:spPr>
          <a:xfrm>
            <a:off x="8298874" y="3505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a:extLst>
              <a:ext uri="{FF2B5EF4-FFF2-40B4-BE49-F238E27FC236}">
                <a16:creationId xmlns:a16="http://schemas.microsoft.com/office/drawing/2014/main" id="{5411F545-D9A9-3248-B301-48190B561114}"/>
              </a:ext>
            </a:extLst>
          </p:cNvPr>
          <p:cNvSpPr/>
          <p:nvPr/>
        </p:nvSpPr>
        <p:spPr>
          <a:xfrm>
            <a:off x="7765474" y="3962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a:extLst>
              <a:ext uri="{FF2B5EF4-FFF2-40B4-BE49-F238E27FC236}">
                <a16:creationId xmlns:a16="http://schemas.microsoft.com/office/drawing/2014/main" id="{591E9C00-8B10-9D4E-9B38-9CB406E7990F}"/>
              </a:ext>
            </a:extLst>
          </p:cNvPr>
          <p:cNvSpPr/>
          <p:nvPr/>
        </p:nvSpPr>
        <p:spPr>
          <a:xfrm>
            <a:off x="7155874" y="4343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a:extLst>
              <a:ext uri="{FF2B5EF4-FFF2-40B4-BE49-F238E27FC236}">
                <a16:creationId xmlns:a16="http://schemas.microsoft.com/office/drawing/2014/main" id="{8DD41588-5C74-594D-8CCF-54123E93C3D9}"/>
              </a:ext>
            </a:extLst>
          </p:cNvPr>
          <p:cNvSpPr/>
          <p:nvPr/>
        </p:nvSpPr>
        <p:spPr>
          <a:xfrm>
            <a:off x="10965874" y="3428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FF2B5EF4-FFF2-40B4-BE49-F238E27FC236}">
                <a16:creationId xmlns:a16="http://schemas.microsoft.com/office/drawing/2014/main" id="{AFA75FDA-0C57-FC4D-AA48-B5735E7CEE2C}"/>
              </a:ext>
            </a:extLst>
          </p:cNvPr>
          <p:cNvSpPr/>
          <p:nvPr/>
        </p:nvSpPr>
        <p:spPr>
          <a:xfrm>
            <a:off x="10432474" y="3809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FF2B5EF4-FFF2-40B4-BE49-F238E27FC236}">
                <a16:creationId xmlns:a16="http://schemas.microsoft.com/office/drawing/2014/main" id="{8B6FCFCC-5F08-9E48-9E2A-98E0866ADC35}"/>
              </a:ext>
            </a:extLst>
          </p:cNvPr>
          <p:cNvSpPr/>
          <p:nvPr/>
        </p:nvSpPr>
        <p:spPr>
          <a:xfrm>
            <a:off x="9899074" y="4267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Bent Arrow 22">
            <a:extLst>
              <a:ext uri="{FF2B5EF4-FFF2-40B4-BE49-F238E27FC236}">
                <a16:creationId xmlns:a16="http://schemas.microsoft.com/office/drawing/2014/main" id="{2D9889C7-6B58-6F4D-8AE8-D7A4129769C4}"/>
              </a:ext>
            </a:extLst>
          </p:cNvPr>
          <p:cNvSpPr/>
          <p:nvPr/>
        </p:nvSpPr>
        <p:spPr>
          <a:xfrm flipH="1">
            <a:off x="3269674" y="1752599"/>
            <a:ext cx="2743200" cy="1066800"/>
          </a:xfrm>
          <a:prstGeom prst="bentArrow">
            <a:avLst>
              <a:gd name="adj1" fmla="val 22231"/>
              <a:gd name="adj2" fmla="val 25923"/>
              <a:gd name="adj3" fmla="val 25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4" name="Bent Arrow 23">
            <a:extLst>
              <a:ext uri="{FF2B5EF4-FFF2-40B4-BE49-F238E27FC236}">
                <a16:creationId xmlns:a16="http://schemas.microsoft.com/office/drawing/2014/main" id="{B812007F-1890-4944-A395-D30F57EBC394}"/>
              </a:ext>
            </a:extLst>
          </p:cNvPr>
          <p:cNvSpPr/>
          <p:nvPr/>
        </p:nvSpPr>
        <p:spPr>
          <a:xfrm flipH="1">
            <a:off x="7079674" y="1828799"/>
            <a:ext cx="990600" cy="990600"/>
          </a:xfrm>
          <a:prstGeom prst="ben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5" name="Bent Arrow 24">
            <a:extLst>
              <a:ext uri="{FF2B5EF4-FFF2-40B4-BE49-F238E27FC236}">
                <a16:creationId xmlns:a16="http://schemas.microsoft.com/office/drawing/2014/main" id="{A6953438-9490-E743-9491-26BB0551D039}"/>
              </a:ext>
            </a:extLst>
          </p:cNvPr>
          <p:cNvSpPr/>
          <p:nvPr/>
        </p:nvSpPr>
        <p:spPr>
          <a:xfrm>
            <a:off x="8070274" y="1828799"/>
            <a:ext cx="914400" cy="990600"/>
          </a:xfrm>
          <a:prstGeom prst="bentArrow">
            <a:avLst>
              <a:gd name="adj1" fmla="val 25000"/>
              <a:gd name="adj2" fmla="val 25490"/>
              <a:gd name="adj3" fmla="val 25000"/>
              <a:gd name="adj4" fmla="val 4375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TextBox 25">
            <a:extLst>
              <a:ext uri="{FF2B5EF4-FFF2-40B4-BE49-F238E27FC236}">
                <a16:creationId xmlns:a16="http://schemas.microsoft.com/office/drawing/2014/main" id="{C679E0B2-2F82-874A-A363-09E18B7997B0}"/>
              </a:ext>
            </a:extLst>
          </p:cNvPr>
          <p:cNvSpPr txBox="1"/>
          <p:nvPr/>
        </p:nvSpPr>
        <p:spPr>
          <a:xfrm>
            <a:off x="3498274" y="4648200"/>
            <a:ext cx="8686800" cy="954107"/>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Data Centers use </a:t>
            </a:r>
            <a:r>
              <a:rPr lang="en-US" sz="2800" b="1" dirty="0">
                <a:solidFill>
                  <a:prstClr val="white"/>
                </a:solidFill>
                <a:latin typeface="Century Gothic" pitchFamily="34" charset="0"/>
              </a:rPr>
              <a:t>state-of-the-art</a:t>
            </a:r>
            <a:r>
              <a:rPr lang="en-US" sz="2800" dirty="0">
                <a:solidFill>
                  <a:prstClr val="white"/>
                </a:solidFill>
                <a:latin typeface="Century Gothic" pitchFamily="34" charset="0"/>
              </a:rPr>
              <a:t> air control systems to keep the computers running cool.</a:t>
            </a:r>
          </a:p>
        </p:txBody>
      </p:sp>
      <p:sp>
        <p:nvSpPr>
          <p:cNvPr id="27" name="Bent Arrow 26">
            <a:extLst>
              <a:ext uri="{FF2B5EF4-FFF2-40B4-BE49-F238E27FC236}">
                <a16:creationId xmlns:a16="http://schemas.microsoft.com/office/drawing/2014/main" id="{EFA5CFB8-CAA8-0740-B992-5FE06A07F5B2}"/>
              </a:ext>
            </a:extLst>
          </p:cNvPr>
          <p:cNvSpPr/>
          <p:nvPr/>
        </p:nvSpPr>
        <p:spPr>
          <a:xfrm flipH="1">
            <a:off x="8375074" y="2362199"/>
            <a:ext cx="1676400" cy="990600"/>
          </a:xfrm>
          <a:prstGeom prst="bentArrow">
            <a:avLst>
              <a:gd name="adj1" fmla="val 25000"/>
              <a:gd name="adj2" fmla="val 24490"/>
              <a:gd name="adj3" fmla="val 26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8" name="TextBox 27">
            <a:extLst>
              <a:ext uri="{FF2B5EF4-FFF2-40B4-BE49-F238E27FC236}">
                <a16:creationId xmlns:a16="http://schemas.microsoft.com/office/drawing/2014/main" id="{50BC2B58-E470-F34A-83DD-D41A41B9E2AB}"/>
              </a:ext>
            </a:extLst>
          </p:cNvPr>
          <p:cNvSpPr txBox="1"/>
          <p:nvPr/>
        </p:nvSpPr>
        <p:spPr>
          <a:xfrm>
            <a:off x="9975274" y="2743199"/>
            <a:ext cx="7620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29" name="TextBox 28">
            <a:extLst>
              <a:ext uri="{FF2B5EF4-FFF2-40B4-BE49-F238E27FC236}">
                <a16:creationId xmlns:a16="http://schemas.microsoft.com/office/drawing/2014/main" id="{69DF2482-8AA7-744A-88D9-6E6E33D2655F}"/>
              </a:ext>
            </a:extLst>
          </p:cNvPr>
          <p:cNvSpPr txBox="1"/>
          <p:nvPr/>
        </p:nvSpPr>
        <p:spPr>
          <a:xfrm>
            <a:off x="7308274" y="2819400"/>
            <a:ext cx="1371600" cy="307777"/>
          </a:xfrm>
          <a:prstGeom prst="rect">
            <a:avLst/>
          </a:prstGeom>
          <a:noFill/>
        </p:spPr>
        <p:txBody>
          <a:bodyPr wrap="square" rtlCol="0">
            <a:spAutoFit/>
          </a:bodyPr>
          <a:lstStyle/>
          <a:p>
            <a:pPr algn="ctr"/>
            <a:r>
              <a:rPr lang="en-US" sz="1400">
                <a:solidFill>
                  <a:srgbClr val="00B0F0"/>
                </a:solidFill>
                <a:latin typeface="Century Gothic" pitchFamily="34" charset="0"/>
              </a:rPr>
              <a:t>Cold Aisle</a:t>
            </a:r>
          </a:p>
        </p:txBody>
      </p:sp>
      <p:sp>
        <p:nvSpPr>
          <p:cNvPr id="30" name="TextBox 29">
            <a:extLst>
              <a:ext uri="{FF2B5EF4-FFF2-40B4-BE49-F238E27FC236}">
                <a16:creationId xmlns:a16="http://schemas.microsoft.com/office/drawing/2014/main" id="{5385639E-066C-814A-A8D0-2CA5CF6AD262}"/>
              </a:ext>
            </a:extLst>
          </p:cNvPr>
          <p:cNvSpPr txBox="1"/>
          <p:nvPr/>
        </p:nvSpPr>
        <p:spPr>
          <a:xfrm>
            <a:off x="5936674" y="2219979"/>
            <a:ext cx="6858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31" name="TextBox 30">
            <a:extLst>
              <a:ext uri="{FF2B5EF4-FFF2-40B4-BE49-F238E27FC236}">
                <a16:creationId xmlns:a16="http://schemas.microsoft.com/office/drawing/2014/main" id="{4B18FCD4-7337-9543-9721-3FD975FA6A78}"/>
              </a:ext>
            </a:extLst>
          </p:cNvPr>
          <p:cNvSpPr txBox="1"/>
          <p:nvPr/>
        </p:nvSpPr>
        <p:spPr>
          <a:xfrm>
            <a:off x="8679874" y="5712022"/>
            <a:ext cx="3512126" cy="523220"/>
          </a:xfrm>
          <a:prstGeom prst="rect">
            <a:avLst/>
          </a:prstGeom>
          <a:solidFill>
            <a:srgbClr val="92D050"/>
          </a:solidFill>
        </p:spPr>
        <p:txBody>
          <a:bodyPr wrap="square" rtlCol="0">
            <a:spAutoFit/>
          </a:bodyPr>
          <a:lstStyle/>
          <a:p>
            <a:pPr algn="r"/>
            <a:r>
              <a:rPr lang="en-US" sz="1400">
                <a:solidFill>
                  <a:prstClr val="white"/>
                </a:solidFill>
                <a:latin typeface="Century Gothic" panose="020B0502020202020204" pitchFamily="34" charset="0"/>
              </a:rPr>
              <a:t>10 – 1,000 Watt Microwaves/Cabinet</a:t>
            </a:r>
          </a:p>
          <a:p>
            <a:pPr algn="r"/>
            <a:r>
              <a:rPr lang="en-US" sz="1400">
                <a:solidFill>
                  <a:prstClr val="white"/>
                </a:solidFill>
                <a:latin typeface="Century Gothic" panose="020B0502020202020204" pitchFamily="34" charset="0"/>
              </a:rPr>
              <a:t>1,667 –  6 Watt LED Light Bulb </a:t>
            </a:r>
          </a:p>
        </p:txBody>
      </p:sp>
    </p:spTree>
    <p:extLst>
      <p:ext uri="{BB962C8B-B14F-4D97-AF65-F5344CB8AC3E}">
        <p14:creationId xmlns:p14="http://schemas.microsoft.com/office/powerpoint/2010/main" val="775829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102244" y="227092"/>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ON</a:t>
            </a:r>
          </a:p>
        </p:txBody>
      </p:sp>
      <p:sp>
        <p:nvSpPr>
          <p:cNvPr id="3" name="TextBox 2">
            <a:extLst>
              <a:ext uri="{FF2B5EF4-FFF2-40B4-BE49-F238E27FC236}">
                <a16:creationId xmlns:a16="http://schemas.microsoft.com/office/drawing/2014/main" id="{44028A16-3BBA-CB43-B2EE-62C4541BB82F}"/>
              </a:ext>
            </a:extLst>
          </p:cNvPr>
          <p:cNvSpPr txBox="1"/>
          <p:nvPr/>
        </p:nvSpPr>
        <p:spPr>
          <a:xfrm>
            <a:off x="102244" y="995045"/>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Power REDUNDANCY…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102244" y="5368918"/>
            <a:ext cx="8686800" cy="1384995"/>
          </a:xfrm>
          <a:prstGeom prst="rect">
            <a:avLst/>
          </a:prstGeom>
          <a:solidFill>
            <a:srgbClr val="00B0F0"/>
          </a:solidFill>
        </p:spPr>
        <p:txBody>
          <a:bodyPr wrap="square" rtlCol="0">
            <a:spAutoFit/>
          </a:bodyPr>
          <a:lstStyle/>
          <a:p>
            <a:r>
              <a:rPr lang="en-US" sz="2800" dirty="0">
                <a:solidFill>
                  <a:prstClr val="white"/>
                </a:solidFill>
                <a:latin typeface="Century Gothic" pitchFamily="34" charset="0"/>
              </a:rPr>
              <a:t>A </a:t>
            </a:r>
            <a:r>
              <a:rPr lang="en-US" sz="2800" b="1" dirty="0">
                <a:solidFill>
                  <a:prstClr val="white"/>
                </a:solidFill>
                <a:latin typeface="Century Gothic" pitchFamily="34" charset="0"/>
              </a:rPr>
              <a:t>sophisticated </a:t>
            </a:r>
            <a:r>
              <a:rPr lang="en-US" sz="2800" dirty="0">
                <a:solidFill>
                  <a:prstClr val="white"/>
                </a:solidFill>
                <a:latin typeface="Century Gothic" pitchFamily="34" charset="0"/>
              </a:rPr>
              <a:t>design of back-up power supplied through </a:t>
            </a:r>
            <a:r>
              <a:rPr lang="en-US" sz="2800" b="1" dirty="0">
                <a:solidFill>
                  <a:prstClr val="white"/>
                </a:solidFill>
                <a:latin typeface="Century Gothic" pitchFamily="34" charset="0"/>
              </a:rPr>
              <a:t>battery (UPS) and Generator systems </a:t>
            </a:r>
            <a:r>
              <a:rPr lang="en-US" sz="2800" dirty="0">
                <a:solidFill>
                  <a:prstClr val="white"/>
                </a:solidFill>
                <a:latin typeface="Century Gothic" pitchFamily="34" charset="0"/>
              </a:rPr>
              <a:t>to ensure the lights always stay on.</a:t>
            </a:r>
          </a:p>
        </p:txBody>
      </p:sp>
      <p:pic>
        <p:nvPicPr>
          <p:cNvPr id="4" name="Picture 3" descr="A diagram of a system&#10;&#10;Description automatically generated">
            <a:extLst>
              <a:ext uri="{FF2B5EF4-FFF2-40B4-BE49-F238E27FC236}">
                <a16:creationId xmlns:a16="http://schemas.microsoft.com/office/drawing/2014/main" id="{26CE351E-505F-FA3E-4A62-87667F1A00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601" y="1745449"/>
            <a:ext cx="8686800" cy="3396285"/>
          </a:xfrm>
          <a:prstGeom prst="rect">
            <a:avLst/>
          </a:prstGeom>
        </p:spPr>
      </p:pic>
    </p:spTree>
    <p:extLst>
      <p:ext uri="{BB962C8B-B14F-4D97-AF65-F5344CB8AC3E}">
        <p14:creationId xmlns:p14="http://schemas.microsoft.com/office/powerpoint/2010/main" val="124488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Search Easier with Video Analytics in Security Cameras - Spotter Security">
            <a:extLst>
              <a:ext uri="{FF2B5EF4-FFF2-40B4-BE49-F238E27FC236}">
                <a16:creationId xmlns:a16="http://schemas.microsoft.com/office/drawing/2014/main" id="{3604E6BF-6D3B-1F81-B1B4-7451D17DD0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9738" y="1614574"/>
            <a:ext cx="5602262" cy="3727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EDBF0B5-8FED-84B6-0ED3-C25DA4C9DA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972" y="1614574"/>
            <a:ext cx="6090419" cy="38065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ccess Control Systems: Five Key Planning Steps - BT-SA">
            <a:extLst>
              <a:ext uri="{FF2B5EF4-FFF2-40B4-BE49-F238E27FC236}">
                <a16:creationId xmlns:a16="http://schemas.microsoft.com/office/drawing/2014/main" id="{102DB001-8F08-C211-7B50-17183B9990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6050" y="1614574"/>
            <a:ext cx="3712866" cy="3806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SECURE</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Lights, Cameras, SECURITY…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3505200" y="5042118"/>
            <a:ext cx="8686800" cy="1815882"/>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A combination of security cameras, motion sensors, weight sensors, biometrics, card access control systems, all monitored through a centralized 24/7/365 Security and NOC Team.</a:t>
            </a:r>
          </a:p>
        </p:txBody>
      </p:sp>
    </p:spTree>
    <p:extLst>
      <p:ext uri="{BB962C8B-B14F-4D97-AF65-F5344CB8AC3E}">
        <p14:creationId xmlns:p14="http://schemas.microsoft.com/office/powerpoint/2010/main" val="346491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65996"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1016468"/>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NEEDS</a:t>
            </a:r>
          </a:p>
        </p:txBody>
      </p:sp>
      <p:pic>
        <p:nvPicPr>
          <p:cNvPr id="46" name="Picture 2" descr="C:\Users\Reception\AppData\Local\Microsoft\Windows\Temporary Internet Files\Content.IE5\JRCKDOIM\primary-power-manager[1].png">
            <a:extLst>
              <a:ext uri="{FF2B5EF4-FFF2-40B4-BE49-F238E27FC236}">
                <a16:creationId xmlns:a16="http://schemas.microsoft.com/office/drawing/2014/main" id="{7467504C-9593-C44F-8ED9-9EFEC4E216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6227" y="2510036"/>
            <a:ext cx="650064" cy="650067"/>
          </a:xfrm>
          <a:prstGeom prst="rect">
            <a:avLst/>
          </a:prstGeom>
          <a:noFill/>
        </p:spPr>
      </p:pic>
      <p:pic>
        <p:nvPicPr>
          <p:cNvPr id="47" name="Picture 3" descr="C:\Users\Reception\AppData\Local\Microsoft\Windows\Temporary Internet Files\Content.IE5\BZTZEL3P\1362589065[1].png">
            <a:extLst>
              <a:ext uri="{FF2B5EF4-FFF2-40B4-BE49-F238E27FC236}">
                <a16:creationId xmlns:a16="http://schemas.microsoft.com/office/drawing/2014/main" id="{16BE9D52-C5E7-8843-B90A-B4FDDF0F05D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5599" y="3816326"/>
            <a:ext cx="397930" cy="573010"/>
          </a:xfrm>
          <a:prstGeom prst="rect">
            <a:avLst/>
          </a:prstGeom>
          <a:noFill/>
        </p:spPr>
      </p:pic>
      <p:pic>
        <p:nvPicPr>
          <p:cNvPr id="48" name="Picture 4" descr="C:\Users\Reception\AppData\Local\Microsoft\Windows\Temporary Internet Files\Content.IE5\JRCKDOIM\Lightning_bolt_of_energy_1239388375847583748573847534657346573485783475837458374857834785783478478347957[1].png">
            <a:extLst>
              <a:ext uri="{FF2B5EF4-FFF2-40B4-BE49-F238E27FC236}">
                <a16:creationId xmlns:a16="http://schemas.microsoft.com/office/drawing/2014/main" id="{66F5614B-0800-3847-AD14-ACBB961AF1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5725" y="5322166"/>
            <a:ext cx="646140" cy="519366"/>
          </a:xfrm>
          <a:prstGeom prst="rect">
            <a:avLst/>
          </a:prstGeom>
          <a:noFill/>
        </p:spPr>
      </p:pic>
      <p:pic>
        <p:nvPicPr>
          <p:cNvPr id="49" name="Picture 5" descr="C:\Users\Reception\AppData\Local\Microsoft\Windows\Temporary Internet Files\Content.IE5\BZTZEL3P\computer-cables[1].png">
            <a:extLst>
              <a:ext uri="{FF2B5EF4-FFF2-40B4-BE49-F238E27FC236}">
                <a16:creationId xmlns:a16="http://schemas.microsoft.com/office/drawing/2014/main" id="{1D4683A5-E0F7-0F4F-92F8-B1CCEE2B4AA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25668" y="2588004"/>
            <a:ext cx="1025748" cy="615024"/>
          </a:xfrm>
          <a:prstGeom prst="rect">
            <a:avLst/>
          </a:prstGeom>
          <a:noFill/>
        </p:spPr>
      </p:pic>
      <p:pic>
        <p:nvPicPr>
          <p:cNvPr id="50" name="Picture 7" descr="C:\Users\Reception\AppData\Local\Microsoft\Windows\Temporary Internet Files\Content.IE5\JRCKDOIM\THERMO01[1].png">
            <a:extLst>
              <a:ext uri="{FF2B5EF4-FFF2-40B4-BE49-F238E27FC236}">
                <a16:creationId xmlns:a16="http://schemas.microsoft.com/office/drawing/2014/main" id="{042F6740-D340-D14D-A81E-3C51F74BB74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4526" y="3675339"/>
            <a:ext cx="745225" cy="717590"/>
          </a:xfrm>
          <a:prstGeom prst="rect">
            <a:avLst/>
          </a:prstGeom>
          <a:noFill/>
        </p:spPr>
      </p:pic>
      <p:pic>
        <p:nvPicPr>
          <p:cNvPr id="51" name="Picture 9" descr="C:\Users\Reception\AppData\Local\Microsoft\Windows\Temporary Internet Files\Content.IE5\0T8LD822\money_clipart_banknote[1].gif">
            <a:extLst>
              <a:ext uri="{FF2B5EF4-FFF2-40B4-BE49-F238E27FC236}">
                <a16:creationId xmlns:a16="http://schemas.microsoft.com/office/drawing/2014/main" id="{D13788A5-25F3-D747-A9C0-1AC363FF604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36295" y="5154160"/>
            <a:ext cx="834021" cy="583815"/>
          </a:xfrm>
          <a:prstGeom prst="rect">
            <a:avLst/>
          </a:prstGeom>
          <a:noFill/>
        </p:spPr>
      </p:pic>
      <p:sp>
        <p:nvSpPr>
          <p:cNvPr id="52" name="TextBox 51">
            <a:extLst>
              <a:ext uri="{FF2B5EF4-FFF2-40B4-BE49-F238E27FC236}">
                <a16:creationId xmlns:a16="http://schemas.microsoft.com/office/drawing/2014/main" id="{6E620E88-2B0C-1E4F-A5B9-1FD29FAEF2EF}"/>
              </a:ext>
            </a:extLst>
          </p:cNvPr>
          <p:cNvSpPr txBox="1"/>
          <p:nvPr/>
        </p:nvSpPr>
        <p:spPr>
          <a:xfrm>
            <a:off x="1453247" y="2591809"/>
            <a:ext cx="170517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Power</a:t>
            </a:r>
          </a:p>
        </p:txBody>
      </p:sp>
      <p:sp>
        <p:nvSpPr>
          <p:cNvPr id="53" name="Rectangle 52">
            <a:extLst>
              <a:ext uri="{FF2B5EF4-FFF2-40B4-BE49-F238E27FC236}">
                <a16:creationId xmlns:a16="http://schemas.microsoft.com/office/drawing/2014/main" id="{9D8128EE-C620-BC47-BEF2-39294C4F7967}"/>
              </a:ext>
            </a:extLst>
          </p:cNvPr>
          <p:cNvSpPr/>
          <p:nvPr/>
        </p:nvSpPr>
        <p:spPr>
          <a:xfrm>
            <a:off x="4351416" y="2495331"/>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High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Cabling</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442610" y="3830776"/>
            <a:ext cx="139864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Water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1400134" y="5154160"/>
            <a:ext cx="2261065"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Electricity</a:t>
            </a:r>
          </a:p>
        </p:txBody>
      </p:sp>
      <p:sp>
        <p:nvSpPr>
          <p:cNvPr id="56" name="Rectangle 55">
            <a:extLst>
              <a:ext uri="{FF2B5EF4-FFF2-40B4-BE49-F238E27FC236}">
                <a16:creationId xmlns:a16="http://schemas.microsoft.com/office/drawing/2014/main" id="{A781589F-6D23-D04B-BE4A-BDAC1C9B29B7}"/>
              </a:ext>
            </a:extLst>
          </p:cNvPr>
          <p:cNvSpPr/>
          <p:nvPr/>
        </p:nvSpPr>
        <p:spPr>
          <a:xfrm>
            <a:off x="4351416" y="5030568"/>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Financial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Support</a:t>
            </a:r>
          </a:p>
        </p:txBody>
      </p:sp>
      <p:sp>
        <p:nvSpPr>
          <p:cNvPr id="57" name="Rectangle 56">
            <a:extLst>
              <a:ext uri="{FF2B5EF4-FFF2-40B4-BE49-F238E27FC236}">
                <a16:creationId xmlns:a16="http://schemas.microsoft.com/office/drawing/2014/main" id="{A9EECD68-8988-1A4A-B6A0-CE9185CE553D}"/>
              </a:ext>
            </a:extLst>
          </p:cNvPr>
          <p:cNvSpPr/>
          <p:nvPr/>
        </p:nvSpPr>
        <p:spPr>
          <a:xfrm>
            <a:off x="4309504" y="3740437"/>
            <a:ext cx="1524745" cy="58381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Climate</a:t>
            </a:r>
          </a:p>
        </p:txBody>
      </p:sp>
    </p:spTree>
    <p:extLst>
      <p:ext uri="{BB962C8B-B14F-4D97-AF65-F5344CB8AC3E}">
        <p14:creationId xmlns:p14="http://schemas.microsoft.com/office/powerpoint/2010/main" val="242029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152F46-95E1-DC4D-81A0-D0F30F1A73AA}"/>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476434D-6A8E-134C-9DA3-4EB9E74093B7}"/>
              </a:ext>
            </a:extLst>
          </p:cNvPr>
          <p:cNvGrpSpPr/>
          <p:nvPr/>
        </p:nvGrpSpPr>
        <p:grpSpPr>
          <a:xfrm>
            <a:off x="2725668" y="2465266"/>
            <a:ext cx="6553397" cy="1838143"/>
            <a:chOff x="2277972" y="1850597"/>
            <a:chExt cx="6553397" cy="1838143"/>
          </a:xfrm>
        </p:grpSpPr>
        <p:sp>
          <p:nvSpPr>
            <p:cNvPr id="8" name="TextBox 7">
              <a:extLst>
                <a:ext uri="{FF2B5EF4-FFF2-40B4-BE49-F238E27FC236}">
                  <a16:creationId xmlns:a16="http://schemas.microsoft.com/office/drawing/2014/main" id="{3E82B769-75CD-D042-9044-8C734DB9B054}"/>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9" name="TextBox 8">
              <a:extLst>
                <a:ext uri="{FF2B5EF4-FFF2-40B4-BE49-F238E27FC236}">
                  <a16:creationId xmlns:a16="http://schemas.microsoft.com/office/drawing/2014/main" id="{CC9EB11B-E080-A543-B40F-77A6D0F2FA44}"/>
                </a:ext>
              </a:extLst>
            </p:cNvPr>
            <p:cNvSpPr txBox="1"/>
            <p:nvPr/>
          </p:nvSpPr>
          <p:spPr>
            <a:xfrm>
              <a:off x="2935202" y="2954436"/>
              <a:ext cx="5238935"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CONCERNS</a:t>
              </a:r>
            </a:p>
          </p:txBody>
        </p:sp>
      </p:grpSp>
    </p:spTree>
    <p:extLst>
      <p:ext uri="{BB962C8B-B14F-4D97-AF65-F5344CB8AC3E}">
        <p14:creationId xmlns:p14="http://schemas.microsoft.com/office/powerpoint/2010/main" val="142761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097423" y="-389090"/>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5401619" y="923019"/>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CONCERNS</a:t>
            </a:r>
          </a:p>
        </p:txBody>
      </p:sp>
      <p:sp>
        <p:nvSpPr>
          <p:cNvPr id="52" name="TextBox 51">
            <a:extLst>
              <a:ext uri="{FF2B5EF4-FFF2-40B4-BE49-F238E27FC236}">
                <a16:creationId xmlns:a16="http://schemas.microsoft.com/office/drawing/2014/main" id="{6E620E88-2B0C-1E4F-A5B9-1FD29FAEF2EF}"/>
              </a:ext>
            </a:extLst>
          </p:cNvPr>
          <p:cNvSpPr txBox="1"/>
          <p:nvPr/>
        </p:nvSpPr>
        <p:spPr>
          <a:xfrm>
            <a:off x="6550066" y="2510445"/>
            <a:ext cx="4587834" cy="583814"/>
          </a:xfrm>
          <a:prstGeom prst="rect">
            <a:avLst/>
          </a:prstGeom>
          <a:noFill/>
        </p:spPr>
        <p:txBody>
          <a:bodyPr wrap="square" rtlCol="0">
            <a:spAutoFit/>
          </a:bodyPr>
          <a:lstStyle/>
          <a:p>
            <a:pPr>
              <a:lnSpc>
                <a:spcPct val="150000"/>
              </a:lnSpc>
            </a:pPr>
            <a:r>
              <a:rPr lang="en-US" sz="2400" b="1">
                <a:latin typeface="Montserrat SemiBold" pitchFamily="2" charset="77"/>
              </a:rPr>
              <a:t>Natural Disasters</a:t>
            </a:r>
          </a:p>
        </p:txBody>
      </p:sp>
      <p:sp>
        <p:nvSpPr>
          <p:cNvPr id="54" name="TextBox 53">
            <a:extLst>
              <a:ext uri="{FF2B5EF4-FFF2-40B4-BE49-F238E27FC236}">
                <a16:creationId xmlns:a16="http://schemas.microsoft.com/office/drawing/2014/main" id="{D5EE9065-DCC2-5E4C-A3ED-81C40A495350}"/>
              </a:ext>
            </a:extLst>
          </p:cNvPr>
          <p:cNvSpPr txBox="1"/>
          <p:nvPr/>
        </p:nvSpPr>
        <p:spPr>
          <a:xfrm>
            <a:off x="6550066" y="3291885"/>
            <a:ext cx="4246088" cy="583878"/>
          </a:xfrm>
          <a:prstGeom prst="rect">
            <a:avLst/>
          </a:prstGeom>
          <a:noFill/>
        </p:spPr>
        <p:txBody>
          <a:bodyPr wrap="square" rtlCol="0">
            <a:spAutoFit/>
          </a:bodyPr>
          <a:lstStyle/>
          <a:p>
            <a:pPr>
              <a:lnSpc>
                <a:spcPct val="150000"/>
              </a:lnSpc>
            </a:pPr>
            <a:r>
              <a:rPr lang="en-US" sz="2400" b="1" dirty="0">
                <a:latin typeface="Montserrat SemiBold" pitchFamily="2" charset="77"/>
              </a:rPr>
              <a:t>Visibility/ Civil Disorder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6550066" y="4055155"/>
            <a:ext cx="4587834" cy="583814"/>
          </a:xfrm>
          <a:prstGeom prst="rect">
            <a:avLst/>
          </a:prstGeom>
          <a:noFill/>
        </p:spPr>
        <p:txBody>
          <a:bodyPr wrap="square" rtlCol="0">
            <a:spAutoFit/>
          </a:bodyPr>
          <a:lstStyle/>
          <a:p>
            <a:pPr>
              <a:lnSpc>
                <a:spcPct val="150000"/>
              </a:lnSpc>
            </a:pPr>
            <a:r>
              <a:rPr lang="en-US" sz="2400" b="1" dirty="0">
                <a:latin typeface="Montserrat SemiBold" pitchFamily="2" charset="77"/>
              </a:rPr>
              <a:t>Nearby Transportation</a:t>
            </a:r>
          </a:p>
        </p:txBody>
      </p:sp>
      <p:sp>
        <p:nvSpPr>
          <p:cNvPr id="17" name="TextBox 16">
            <a:extLst>
              <a:ext uri="{FF2B5EF4-FFF2-40B4-BE49-F238E27FC236}">
                <a16:creationId xmlns:a16="http://schemas.microsoft.com/office/drawing/2014/main" id="{298EE7E3-B60B-3844-9B2E-D0546CBE0C45}"/>
              </a:ext>
            </a:extLst>
          </p:cNvPr>
          <p:cNvSpPr txBox="1"/>
          <p:nvPr/>
        </p:nvSpPr>
        <p:spPr>
          <a:xfrm>
            <a:off x="6583710" y="4954010"/>
            <a:ext cx="4025900" cy="583814"/>
          </a:xfrm>
          <a:prstGeom prst="rect">
            <a:avLst/>
          </a:prstGeom>
          <a:noFill/>
        </p:spPr>
        <p:txBody>
          <a:bodyPr wrap="square" rtlCol="0">
            <a:spAutoFit/>
          </a:bodyPr>
          <a:lstStyle/>
          <a:p>
            <a:pPr>
              <a:lnSpc>
                <a:spcPct val="150000"/>
              </a:lnSpc>
            </a:pPr>
            <a:r>
              <a:rPr lang="en-US" sz="2400" b="1" dirty="0">
                <a:latin typeface="Montserrat SemiBold" pitchFamily="2" charset="77"/>
              </a:rPr>
              <a:t>Friendly Neighbors</a:t>
            </a:r>
          </a:p>
        </p:txBody>
      </p:sp>
      <p:pic>
        <p:nvPicPr>
          <p:cNvPr id="18" name="Picture 10" descr="C:\Users\Reception\AppData\Local\Microsoft\Windows\Temporary Internet Files\Content.IE5\BZTZEL3P\tornado[1].jpg">
            <a:extLst>
              <a:ext uri="{FF2B5EF4-FFF2-40B4-BE49-F238E27FC236}">
                <a16:creationId xmlns:a16="http://schemas.microsoft.com/office/drawing/2014/main" id="{45D81988-0A6B-594C-AC98-4EF7E3BA54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4799" y="2453524"/>
            <a:ext cx="474244" cy="628650"/>
          </a:xfrm>
          <a:prstGeom prst="rect">
            <a:avLst/>
          </a:prstGeom>
          <a:noFill/>
        </p:spPr>
      </p:pic>
      <p:pic>
        <p:nvPicPr>
          <p:cNvPr id="19" name="Picture 11" descr="C:\Users\Reception\AppData\Local\Microsoft\Windows\Temporary Internet Files\Content.IE5\BZTZEL3P\cartoon-eyes-1391699874IpT[1].jpg">
            <a:extLst>
              <a:ext uri="{FF2B5EF4-FFF2-40B4-BE49-F238E27FC236}">
                <a16:creationId xmlns:a16="http://schemas.microsoft.com/office/drawing/2014/main" id="{43EA9606-6E4B-4446-BEFF-7D42D2CF2A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5221" y="3531860"/>
            <a:ext cx="533400" cy="256699"/>
          </a:xfrm>
          <a:prstGeom prst="rect">
            <a:avLst/>
          </a:prstGeom>
          <a:noFill/>
        </p:spPr>
      </p:pic>
      <p:pic>
        <p:nvPicPr>
          <p:cNvPr id="20" name="Picture 12" descr="C:\Users\Reception\AppData\Local\Microsoft\Windows\Temporary Internet Files\Content.IE5\0T8LD822\airplane_by_xfaststyle-d3a1ufj[1].jpg">
            <a:extLst>
              <a:ext uri="{FF2B5EF4-FFF2-40B4-BE49-F238E27FC236}">
                <a16:creationId xmlns:a16="http://schemas.microsoft.com/office/drawing/2014/main" id="{DDC3C04F-B18F-CA40-9CD8-F4CE0C9FCE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59387" y="4211841"/>
            <a:ext cx="935933" cy="454863"/>
          </a:xfrm>
          <a:prstGeom prst="rect">
            <a:avLst/>
          </a:prstGeom>
          <a:noFill/>
        </p:spPr>
      </p:pic>
      <p:pic>
        <p:nvPicPr>
          <p:cNvPr id="21" name="Picture 13" descr="C:\Users\Reception\AppData\Local\Microsoft\Windows\Temporary Internet Files\Content.IE5\JRCKDOIM\Word_Family_House[1].png">
            <a:extLst>
              <a:ext uri="{FF2B5EF4-FFF2-40B4-BE49-F238E27FC236}">
                <a16:creationId xmlns:a16="http://schemas.microsoft.com/office/drawing/2014/main" id="{E9375D77-4F65-2841-AFB3-F4BB259A1DC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07066" y="5057687"/>
            <a:ext cx="533400" cy="447627"/>
          </a:xfrm>
          <a:prstGeom prst="rect">
            <a:avLst/>
          </a:prstGeom>
          <a:noFill/>
        </p:spPr>
      </p:pic>
      <p:pic>
        <p:nvPicPr>
          <p:cNvPr id="22" name="Picture 13" descr="C:\Users\Reception\AppData\Local\Microsoft\Windows\Temporary Internet Files\Content.IE5\JRCKDOIM\Word_Family_House[1].png">
            <a:extLst>
              <a:ext uri="{FF2B5EF4-FFF2-40B4-BE49-F238E27FC236}">
                <a16:creationId xmlns:a16="http://schemas.microsoft.com/office/drawing/2014/main" id="{36013402-F2AB-F641-BFCC-9DDFE9BA04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16666" y="5045433"/>
            <a:ext cx="533400" cy="447627"/>
          </a:xfrm>
          <a:prstGeom prst="rect">
            <a:avLst/>
          </a:prstGeom>
          <a:noFill/>
        </p:spPr>
      </p:pic>
      <p:pic>
        <p:nvPicPr>
          <p:cNvPr id="23" name="Picture 22">
            <a:extLst>
              <a:ext uri="{FF2B5EF4-FFF2-40B4-BE49-F238E27FC236}">
                <a16:creationId xmlns:a16="http://schemas.microsoft.com/office/drawing/2014/main" id="{2EDF1714-2397-A147-9730-C22810E31FE3}"/>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6092866" y="5180777"/>
            <a:ext cx="349178" cy="261883"/>
          </a:xfrm>
          <a:prstGeom prst="rect">
            <a:avLst/>
          </a:prstGeom>
        </p:spPr>
      </p:pic>
      <p:pic>
        <p:nvPicPr>
          <p:cNvPr id="24" name="Picture 23">
            <a:extLst>
              <a:ext uri="{FF2B5EF4-FFF2-40B4-BE49-F238E27FC236}">
                <a16:creationId xmlns:a16="http://schemas.microsoft.com/office/drawing/2014/main" id="{432DDBAC-7518-3440-AD8D-645FE9819EF7}"/>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5492899" y="5187730"/>
            <a:ext cx="349178" cy="261883"/>
          </a:xfrm>
          <a:prstGeom prst="rect">
            <a:avLst/>
          </a:prstGeom>
        </p:spPr>
      </p:pic>
    </p:spTree>
    <p:extLst>
      <p:ext uri="{BB962C8B-B14F-4D97-AF65-F5344CB8AC3E}">
        <p14:creationId xmlns:p14="http://schemas.microsoft.com/office/powerpoint/2010/main" val="247469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693EBB2-9AE0-A042-9428-2305B15F3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239" y="1927465"/>
            <a:ext cx="1969568" cy="1969568"/>
          </a:xfrm>
          <a:prstGeom prst="rect">
            <a:avLst/>
          </a:prstGeom>
        </p:spPr>
      </p:pic>
      <p:sp>
        <p:nvSpPr>
          <p:cNvPr id="11" name="TextBox 10">
            <a:extLst>
              <a:ext uri="{FF2B5EF4-FFF2-40B4-BE49-F238E27FC236}">
                <a16:creationId xmlns:a16="http://schemas.microsoft.com/office/drawing/2014/main" id="{F3AE5021-843F-2C44-BF6A-2EB9AE38BFD4}"/>
              </a:ext>
            </a:extLst>
          </p:cNvPr>
          <p:cNvSpPr txBox="1"/>
          <p:nvPr/>
        </p:nvSpPr>
        <p:spPr>
          <a:xfrm>
            <a:off x="1247239" y="4128411"/>
            <a:ext cx="1931939" cy="707886"/>
          </a:xfrm>
          <a:prstGeom prst="rect">
            <a:avLst/>
          </a:prstGeom>
          <a:noFill/>
        </p:spPr>
        <p:txBody>
          <a:bodyPr wrap="none" rtlCol="0">
            <a:spAutoFit/>
          </a:bodyPr>
          <a:lstStyle/>
          <a:p>
            <a:pPr algn="ctr"/>
            <a:r>
              <a:rPr lang="en-US" sz="2000">
                <a:latin typeface="Montserrat" pitchFamily="2" charset="77"/>
              </a:rPr>
              <a:t>What is a</a:t>
            </a:r>
          </a:p>
          <a:p>
            <a:pPr algn="ctr"/>
            <a:r>
              <a:rPr lang="en-US" sz="2000" b="1">
                <a:solidFill>
                  <a:srgbClr val="00B0F0"/>
                </a:solidFill>
                <a:latin typeface="Montserrat SemiBold" pitchFamily="2" charset="77"/>
              </a:rPr>
              <a:t>Data Center</a:t>
            </a:r>
            <a:r>
              <a:rPr lang="en-US" sz="2000">
                <a:latin typeface="Montserrat" pitchFamily="2" charset="77"/>
              </a:rPr>
              <a:t>?</a:t>
            </a:r>
          </a:p>
        </p:txBody>
      </p:sp>
      <p:pic>
        <p:nvPicPr>
          <p:cNvPr id="6" name="Picture 5" descr="Icon&#10;&#10;Description automatically generated">
            <a:extLst>
              <a:ext uri="{FF2B5EF4-FFF2-40B4-BE49-F238E27FC236}">
                <a16:creationId xmlns:a16="http://schemas.microsoft.com/office/drawing/2014/main" id="{1DC38C4B-F0F6-B14A-A238-565B54B575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680" y="2137602"/>
            <a:ext cx="1759431" cy="1759431"/>
          </a:xfrm>
          <a:prstGeom prst="rect">
            <a:avLst/>
          </a:prstGeom>
        </p:spPr>
      </p:pic>
      <p:sp>
        <p:nvSpPr>
          <p:cNvPr id="14" name="TextBox 13">
            <a:extLst>
              <a:ext uri="{FF2B5EF4-FFF2-40B4-BE49-F238E27FC236}">
                <a16:creationId xmlns:a16="http://schemas.microsoft.com/office/drawing/2014/main" id="{630440DF-1795-4C49-85D0-29FCB0DA582C}"/>
              </a:ext>
            </a:extLst>
          </p:cNvPr>
          <p:cNvSpPr txBox="1"/>
          <p:nvPr/>
        </p:nvSpPr>
        <p:spPr>
          <a:xfrm>
            <a:off x="4680219" y="4183765"/>
            <a:ext cx="3128352" cy="707886"/>
          </a:xfrm>
          <a:prstGeom prst="rect">
            <a:avLst/>
          </a:prstGeom>
          <a:noFill/>
        </p:spPr>
        <p:txBody>
          <a:bodyPr wrap="square" rtlCol="0">
            <a:spAutoFit/>
          </a:bodyPr>
          <a:lstStyle/>
          <a:p>
            <a:pPr algn="ctr"/>
            <a:r>
              <a:rPr lang="en-US" sz="2000">
                <a:latin typeface="Montserrat" pitchFamily="2" charset="77"/>
              </a:rPr>
              <a:t>Why are Data Centers </a:t>
            </a:r>
            <a:r>
              <a:rPr lang="en-US" sz="2000" b="1">
                <a:solidFill>
                  <a:srgbClr val="00B0F0"/>
                </a:solidFill>
                <a:latin typeface="Montserrat SemiBold" pitchFamily="2" charset="77"/>
              </a:rPr>
              <a:t>Important</a:t>
            </a:r>
            <a:r>
              <a:rPr lang="en-US" sz="2000">
                <a:latin typeface="Montserrat" pitchFamily="2" charset="77"/>
              </a:rPr>
              <a:t>?</a:t>
            </a:r>
          </a:p>
        </p:txBody>
      </p:sp>
      <p:sp>
        <p:nvSpPr>
          <p:cNvPr id="15" name="TextBox 14">
            <a:extLst>
              <a:ext uri="{FF2B5EF4-FFF2-40B4-BE49-F238E27FC236}">
                <a16:creationId xmlns:a16="http://schemas.microsoft.com/office/drawing/2014/main" id="{99CCA4AD-7180-2B4B-A26C-607294BBF0E6}"/>
              </a:ext>
            </a:extLst>
          </p:cNvPr>
          <p:cNvSpPr txBox="1"/>
          <p:nvPr/>
        </p:nvSpPr>
        <p:spPr>
          <a:xfrm>
            <a:off x="8273252" y="4210200"/>
            <a:ext cx="3872632" cy="707886"/>
          </a:xfrm>
          <a:prstGeom prst="rect">
            <a:avLst/>
          </a:prstGeom>
          <a:noFill/>
        </p:spPr>
        <p:txBody>
          <a:bodyPr wrap="square" rtlCol="0">
            <a:spAutoFit/>
          </a:bodyPr>
          <a:lstStyle/>
          <a:p>
            <a:pPr algn="ctr"/>
            <a:r>
              <a:rPr lang="en-US" sz="2000">
                <a:latin typeface="Montserrat" pitchFamily="2" charset="77"/>
              </a:rPr>
              <a:t>How to </a:t>
            </a:r>
            <a:r>
              <a:rPr lang="en-US" sz="2000" b="1">
                <a:solidFill>
                  <a:srgbClr val="00B0F0"/>
                </a:solidFill>
                <a:latin typeface="Montserrat" pitchFamily="2" charset="77"/>
              </a:rPr>
              <a:t>Prepare</a:t>
            </a:r>
            <a:r>
              <a:rPr lang="en-US" sz="2000" b="1">
                <a:solidFill>
                  <a:srgbClr val="009163"/>
                </a:solidFill>
                <a:latin typeface="Montserrat" pitchFamily="2" charset="77"/>
              </a:rPr>
              <a:t> </a:t>
            </a:r>
            <a:r>
              <a:rPr lang="en-US" sz="2000">
                <a:latin typeface="Montserrat" pitchFamily="2" charset="77"/>
              </a:rPr>
              <a:t>for Data Center</a:t>
            </a:r>
            <a:r>
              <a:rPr lang="en-US" sz="2000" b="1">
                <a:solidFill>
                  <a:srgbClr val="009163"/>
                </a:solidFill>
                <a:latin typeface="Montserrat" pitchFamily="2" charset="77"/>
              </a:rPr>
              <a:t> </a:t>
            </a:r>
            <a:r>
              <a:rPr lang="en-US" sz="2000" b="1">
                <a:solidFill>
                  <a:srgbClr val="00B0F0"/>
                </a:solidFill>
                <a:latin typeface="Montserrat" pitchFamily="2" charset="77"/>
              </a:rPr>
              <a:t>Careers</a:t>
            </a:r>
            <a:r>
              <a:rPr lang="en-US" sz="2000">
                <a:latin typeface="Montserrat" pitchFamily="2" charset="77"/>
              </a:rPr>
              <a:t>? </a:t>
            </a:r>
          </a:p>
        </p:txBody>
      </p:sp>
      <p:pic>
        <p:nvPicPr>
          <p:cNvPr id="9" name="Picture 8" descr="A picture containing text, sign&#10;&#10;Description automatically generated">
            <a:extLst>
              <a:ext uri="{FF2B5EF4-FFF2-40B4-BE49-F238E27FC236}">
                <a16:creationId xmlns:a16="http://schemas.microsoft.com/office/drawing/2014/main" id="{D66BC77F-9731-3D41-AE32-0ED600AF9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28911" y="2021912"/>
            <a:ext cx="1961314" cy="1990809"/>
          </a:xfrm>
          <a:prstGeom prst="rect">
            <a:avLst/>
          </a:prstGeom>
        </p:spPr>
      </p:pic>
    </p:spTree>
    <p:extLst>
      <p:ext uri="{BB962C8B-B14F-4D97-AF65-F5344CB8AC3E}">
        <p14:creationId xmlns:p14="http://schemas.microsoft.com/office/powerpoint/2010/main" val="142685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6" name="Picture 5" descr="Logo, company name&#10;&#10;Description automatically generated">
            <a:extLst>
              <a:ext uri="{FF2B5EF4-FFF2-40B4-BE49-F238E27FC236}">
                <a16:creationId xmlns:a16="http://schemas.microsoft.com/office/drawing/2014/main" id="{DFCAB96D-8CB4-F349-89FF-74E1FE9019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4880" y="4190690"/>
            <a:ext cx="2662239" cy="13577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3E329E98-3CB5-AF46-BB60-D21D2FB3F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6544" y="2389076"/>
            <a:ext cx="2286000" cy="11430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F1247595-AA75-DD41-B4D1-1C2FA0E64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5641" y="2389076"/>
            <a:ext cx="3237980" cy="837092"/>
          </a:xfrm>
          <a:prstGeom prst="rect">
            <a:avLst/>
          </a:prstGeom>
        </p:spPr>
      </p:pic>
      <p:pic>
        <p:nvPicPr>
          <p:cNvPr id="11" name="Picture 10">
            <a:extLst>
              <a:ext uri="{FF2B5EF4-FFF2-40B4-BE49-F238E27FC236}">
                <a16:creationId xmlns:a16="http://schemas.microsoft.com/office/drawing/2014/main" id="{6BE85B75-5559-B345-BAC5-0D6CCE75BD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2382" y="4002226"/>
            <a:ext cx="2324498" cy="1546206"/>
          </a:xfrm>
          <a:prstGeom prst="rect">
            <a:avLst/>
          </a:prstGeom>
        </p:spPr>
      </p:pic>
      <p:pic>
        <p:nvPicPr>
          <p:cNvPr id="12" name="Picture 11">
            <a:extLst>
              <a:ext uri="{FF2B5EF4-FFF2-40B4-BE49-F238E27FC236}">
                <a16:creationId xmlns:a16="http://schemas.microsoft.com/office/drawing/2014/main" id="{F1161E48-1060-4146-AE0A-64789C4D83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820" y="1935920"/>
            <a:ext cx="2967188" cy="204241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1BC0D1E-8DA8-8742-8263-2F7AD816A2EA}"/>
              </a:ext>
            </a:extLst>
          </p:cNvPr>
          <p:cNvPicPr>
            <a:picLocks noChangeAspect="1"/>
          </p:cNvPicPr>
          <p:nvPr/>
        </p:nvPicPr>
        <p:blipFill>
          <a:blip r:embed="rId8"/>
          <a:stretch>
            <a:fillRect/>
          </a:stretch>
        </p:blipFill>
        <p:spPr>
          <a:xfrm>
            <a:off x="1003820" y="4405432"/>
            <a:ext cx="3042416" cy="1095924"/>
          </a:xfrm>
          <a:prstGeom prst="rect">
            <a:avLst/>
          </a:prstGeom>
        </p:spPr>
      </p:pic>
    </p:spTree>
    <p:extLst>
      <p:ext uri="{BB962C8B-B14F-4D97-AF65-F5344CB8AC3E}">
        <p14:creationId xmlns:p14="http://schemas.microsoft.com/office/powerpoint/2010/main" val="1530837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47962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197E1B11-0E7D-C74F-B94E-4FAD3C344F4E}"/>
              </a:ext>
            </a:extLst>
          </p:cNvPr>
          <p:cNvPicPr>
            <a:picLocks noChangeAspect="1"/>
          </p:cNvPicPr>
          <p:nvPr/>
        </p:nvPicPr>
        <p:blipFill>
          <a:blip r:embed="rId3"/>
          <a:stretch>
            <a:fillRect/>
          </a:stretch>
        </p:blipFill>
        <p:spPr>
          <a:xfrm>
            <a:off x="0" y="3860380"/>
            <a:ext cx="12192000" cy="2997620"/>
          </a:xfrm>
          <a:prstGeom prst="rect">
            <a:avLst/>
          </a:prstGeom>
        </p:spPr>
      </p:pic>
      <p:sp>
        <p:nvSpPr>
          <p:cNvPr id="6" name="TextBox 5">
            <a:extLst>
              <a:ext uri="{FF2B5EF4-FFF2-40B4-BE49-F238E27FC236}">
                <a16:creationId xmlns:a16="http://schemas.microsoft.com/office/drawing/2014/main" id="{D32481E2-4A55-BE4F-9C1B-DDFB677B5051}"/>
              </a:ext>
            </a:extLst>
          </p:cNvPr>
          <p:cNvSpPr txBox="1"/>
          <p:nvPr/>
        </p:nvSpPr>
        <p:spPr>
          <a:xfrm>
            <a:off x="2537171" y="4466638"/>
            <a:ext cx="7117654" cy="1708160"/>
          </a:xfrm>
          <a:prstGeom prst="rect">
            <a:avLst/>
          </a:prstGeom>
          <a:noFill/>
        </p:spPr>
        <p:txBody>
          <a:bodyPr wrap="none" rtlCol="0">
            <a:spAutoFit/>
          </a:bodyPr>
          <a:lstStyle/>
          <a:p>
            <a:pPr algn="ctr"/>
            <a:r>
              <a:rPr lang="en-US" sz="4000">
                <a:latin typeface="Montserrat" pitchFamily="2" charset="77"/>
              </a:rPr>
              <a:t>CONSIDER A CAREER IN</a:t>
            </a:r>
          </a:p>
          <a:p>
            <a:pPr algn="ctr"/>
            <a:r>
              <a:rPr lang="en-US" sz="6500" b="1">
                <a:solidFill>
                  <a:schemeClr val="bg1"/>
                </a:solidFill>
                <a:latin typeface="Montserrat SemiBold" pitchFamily="2" charset="77"/>
              </a:rPr>
              <a:t>DATA CENTERS!</a:t>
            </a:r>
            <a:endParaRPr lang="en-US" sz="6500">
              <a:latin typeface="Montserrat" pitchFamily="2" charset="77"/>
            </a:endParaRPr>
          </a:p>
        </p:txBody>
      </p:sp>
      <p:pic>
        <p:nvPicPr>
          <p:cNvPr id="9" name="Picture 8" descr="A picture containing dark, cave&#10;&#10;Description automatically generated">
            <a:extLst>
              <a:ext uri="{FF2B5EF4-FFF2-40B4-BE49-F238E27FC236}">
                <a16:creationId xmlns:a16="http://schemas.microsoft.com/office/drawing/2014/main" id="{401FEF34-3E55-434A-BD33-12BB3CD0F6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6299"/>
          <a:stretch/>
        </p:blipFill>
        <p:spPr>
          <a:xfrm>
            <a:off x="662418" y="-527724"/>
            <a:ext cx="9762765" cy="5452719"/>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D6E65527-FDB8-AD4D-ACE9-F2F6AFDA2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60B94DDE-C968-1E49-9BAE-EC1C89E471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924" y="5753178"/>
            <a:ext cx="2048967" cy="991630"/>
          </a:xfrm>
          <a:prstGeom prst="rect">
            <a:avLst/>
          </a:prstGeom>
        </p:spPr>
      </p:pic>
    </p:spTree>
    <p:extLst>
      <p:ext uri="{BB962C8B-B14F-4D97-AF65-F5344CB8AC3E}">
        <p14:creationId xmlns:p14="http://schemas.microsoft.com/office/powerpoint/2010/main" val="134440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4"/>
          <a:stretch>
            <a:fillRect/>
          </a:stretch>
        </p:blipFill>
        <p:spPr>
          <a:xfrm rot="16200000">
            <a:off x="135887"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1397608" y="865383"/>
            <a:ext cx="10515600" cy="1325563"/>
          </a:xfrm>
        </p:spPr>
        <p:txBody>
          <a:bodyPr>
            <a:normAutofit/>
          </a:bodyPr>
          <a:lstStyle/>
          <a:p>
            <a:r>
              <a:rPr lang="en-US" sz="4000">
                <a:latin typeface="Montserrat" pitchFamily="2" charset="77"/>
              </a:rPr>
              <a:t>DID YOU </a:t>
            </a:r>
            <a:r>
              <a:rPr lang="en-US" sz="4000" b="1">
                <a:solidFill>
                  <a:srgbClr val="00B0F0"/>
                </a:solidFill>
                <a:latin typeface="Montserrat SemiBold" pitchFamily="2" charset="77"/>
              </a:rPr>
              <a:t>KNOW</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505953" y="4179189"/>
            <a:ext cx="5954896" cy="800219"/>
          </a:xfrm>
          <a:prstGeom prst="rect">
            <a:avLst/>
          </a:prstGeom>
          <a:noFill/>
        </p:spPr>
        <p:txBody>
          <a:bodyPr wrap="square" rtlCol="0">
            <a:spAutoFit/>
          </a:bodyPr>
          <a:lstStyle/>
          <a:p>
            <a:r>
              <a:rPr lang="en-US" sz="1400">
                <a:latin typeface="Montserrat Medium" pitchFamily="2" charset="77"/>
              </a:rPr>
              <a:t>The US Dept of Labor projects 12% growth in Computer and IT occupations from 2014 to 2024.</a:t>
            </a:r>
            <a:br>
              <a:rPr lang="en-US">
                <a:latin typeface="Montserrat Medium" pitchFamily="2" charset="77"/>
              </a:rPr>
            </a:br>
            <a:endParaRPr lang="en-US">
              <a:latin typeface="Montserrat Medium" pitchFamily="2" charset="77"/>
            </a:endParaRPr>
          </a:p>
        </p:txBody>
      </p:sp>
      <p:sp>
        <p:nvSpPr>
          <p:cNvPr id="19" name="Pentagon 1">
            <a:extLst>
              <a:ext uri="{FF2B5EF4-FFF2-40B4-BE49-F238E27FC236}">
                <a16:creationId xmlns:a16="http://schemas.microsoft.com/office/drawing/2014/main" id="{F7848F4A-76C1-4309-B8A1-A3E08123F29C}"/>
              </a:ext>
            </a:extLst>
          </p:cNvPr>
          <p:cNvSpPr/>
          <p:nvPr/>
        </p:nvSpPr>
        <p:spPr>
          <a:xfrm>
            <a:off x="1239752" y="201290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7">
            <a:extLst>
              <a:ext uri="{FF2B5EF4-FFF2-40B4-BE49-F238E27FC236}">
                <a16:creationId xmlns:a16="http://schemas.microsoft.com/office/drawing/2014/main" id="{951AE032-E9F5-42E1-8595-C4535932834B}"/>
              </a:ext>
            </a:extLst>
          </p:cNvPr>
          <p:cNvSpPr/>
          <p:nvPr/>
        </p:nvSpPr>
        <p:spPr>
          <a:xfrm>
            <a:off x="1235764" y="3216570"/>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5D9C79B-95FD-4C53-81C7-95CE8CC4591F}"/>
              </a:ext>
            </a:extLst>
          </p:cNvPr>
          <p:cNvSpPr txBox="1"/>
          <p:nvPr/>
        </p:nvSpPr>
        <p:spPr>
          <a:xfrm>
            <a:off x="1505953" y="3169519"/>
            <a:ext cx="5954896" cy="1015663"/>
          </a:xfrm>
          <a:prstGeom prst="rect">
            <a:avLst/>
          </a:prstGeom>
          <a:noFill/>
        </p:spPr>
        <p:txBody>
          <a:bodyPr wrap="square" rtlCol="0">
            <a:spAutoFit/>
          </a:bodyPr>
          <a:lstStyle/>
          <a:p>
            <a:r>
              <a:rPr lang="en-US" sz="1400">
                <a:latin typeface="Montserrat Medium" pitchFamily="2" charset="77"/>
              </a:rPr>
              <a:t>During the COVID-19 pandemic, we relied on technology more than ever. Because of this demand, STEM jobs are expected to grow 10.5% between 2020 and 2030*.</a:t>
            </a:r>
            <a:br>
              <a:rPr lang="en-US">
                <a:latin typeface="Montserrat Medium" pitchFamily="2" charset="77"/>
              </a:rPr>
            </a:br>
            <a:endParaRPr lang="en-US">
              <a:latin typeface="Montserrat Medium" pitchFamily="2" charset="77"/>
            </a:endParaRPr>
          </a:p>
        </p:txBody>
      </p:sp>
      <p:sp>
        <p:nvSpPr>
          <p:cNvPr id="31" name="TextBox 30">
            <a:extLst>
              <a:ext uri="{FF2B5EF4-FFF2-40B4-BE49-F238E27FC236}">
                <a16:creationId xmlns:a16="http://schemas.microsoft.com/office/drawing/2014/main" id="{40159CC7-ED83-4194-8A24-E205035ABB6F}"/>
              </a:ext>
            </a:extLst>
          </p:cNvPr>
          <p:cNvSpPr txBox="1"/>
          <p:nvPr/>
        </p:nvSpPr>
        <p:spPr>
          <a:xfrm>
            <a:off x="1505953" y="4937931"/>
            <a:ext cx="5954896" cy="1015663"/>
          </a:xfrm>
          <a:prstGeom prst="rect">
            <a:avLst/>
          </a:prstGeom>
          <a:noFill/>
        </p:spPr>
        <p:txBody>
          <a:bodyPr wrap="square" rtlCol="0">
            <a:spAutoFit/>
          </a:bodyPr>
          <a:lstStyle/>
          <a:p>
            <a:r>
              <a:rPr lang="en-US" sz="1400">
                <a:latin typeface="Montserrat Medium" pitchFamily="2" charset="77"/>
              </a:rPr>
              <a:t>The number of staff needed to run the world’s data centers will grow by 300k in the next 3 years*. That’s faster than the average for all occupations!</a:t>
            </a:r>
            <a:br>
              <a:rPr lang="en-US" sz="1400">
                <a:latin typeface="Montserrat Medium" pitchFamily="2" charset="77"/>
              </a:rPr>
            </a:br>
            <a:endParaRPr lang="en-US">
              <a:latin typeface="Montserrat Medium" pitchFamily="2" charset="77"/>
            </a:endParaRPr>
          </a:p>
        </p:txBody>
      </p:sp>
      <p:sp>
        <p:nvSpPr>
          <p:cNvPr id="32" name="TextBox 31">
            <a:extLst>
              <a:ext uri="{FF2B5EF4-FFF2-40B4-BE49-F238E27FC236}">
                <a16:creationId xmlns:a16="http://schemas.microsoft.com/office/drawing/2014/main" id="{53A693C1-BB36-4D00-9CBB-72DA73B666F2}"/>
              </a:ext>
            </a:extLst>
          </p:cNvPr>
          <p:cNvSpPr txBox="1"/>
          <p:nvPr/>
        </p:nvSpPr>
        <p:spPr>
          <a:xfrm>
            <a:off x="1235764" y="6038126"/>
            <a:ext cx="5954896" cy="246221"/>
          </a:xfrm>
          <a:prstGeom prst="rect">
            <a:avLst/>
          </a:prstGeom>
          <a:noFill/>
        </p:spPr>
        <p:txBody>
          <a:bodyPr wrap="square" rtlCol="0">
            <a:spAutoFit/>
          </a:bodyPr>
          <a:lstStyle/>
          <a:p>
            <a:r>
              <a:rPr lang="en-US" sz="1000">
                <a:latin typeface="Montserrat" panose="00000500000000000000" pitchFamily="2" charset="0"/>
              </a:rPr>
              <a:t>*Sources: Pew Research Center, US Bureau of Labor Statistics, Uptime Institute</a:t>
            </a:r>
          </a:p>
        </p:txBody>
      </p:sp>
      <p:sp>
        <p:nvSpPr>
          <p:cNvPr id="36" name="TextBox 35">
            <a:extLst>
              <a:ext uri="{FF2B5EF4-FFF2-40B4-BE49-F238E27FC236}">
                <a16:creationId xmlns:a16="http://schemas.microsoft.com/office/drawing/2014/main" id="{75D7D927-AC20-4067-8825-8CEE56A42378}"/>
              </a:ext>
            </a:extLst>
          </p:cNvPr>
          <p:cNvSpPr txBox="1"/>
          <p:nvPr/>
        </p:nvSpPr>
        <p:spPr>
          <a:xfrm>
            <a:off x="1505953" y="1952510"/>
            <a:ext cx="5954896" cy="954107"/>
          </a:xfrm>
          <a:prstGeom prst="rect">
            <a:avLst/>
          </a:prstGeom>
          <a:noFill/>
        </p:spPr>
        <p:txBody>
          <a:bodyPr wrap="square" rtlCol="0">
            <a:spAutoFit/>
          </a:bodyPr>
          <a:lstStyle/>
          <a:p>
            <a:r>
              <a:rPr lang="en-US" sz="1400">
                <a:latin typeface="Montserrat Medium" pitchFamily="2" charset="77"/>
              </a:rPr>
              <a:t>Most STEM workers have a college degree, but not everyone. 29% of STEM workers have a master’s degree, 36% have a bachelor’s degree, and 35% have less than a bachelor’s degree (associates, some college, or high school)*</a:t>
            </a:r>
            <a:endParaRPr lang="en-US">
              <a:latin typeface="Montserrat Medium" pitchFamily="2" charset="77"/>
            </a:endParaRPr>
          </a:p>
        </p:txBody>
      </p:sp>
      <p:sp>
        <p:nvSpPr>
          <p:cNvPr id="42" name="Pentagon 1">
            <a:extLst>
              <a:ext uri="{FF2B5EF4-FFF2-40B4-BE49-F238E27FC236}">
                <a16:creationId xmlns:a16="http://schemas.microsoft.com/office/drawing/2014/main" id="{C1E179F6-4D0E-4E4E-9CAE-BB29347445F5}"/>
              </a:ext>
            </a:extLst>
          </p:cNvPr>
          <p:cNvSpPr/>
          <p:nvPr/>
        </p:nvSpPr>
        <p:spPr>
          <a:xfrm>
            <a:off x="1239752" y="422701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entagon 7">
            <a:extLst>
              <a:ext uri="{FF2B5EF4-FFF2-40B4-BE49-F238E27FC236}">
                <a16:creationId xmlns:a16="http://schemas.microsoft.com/office/drawing/2014/main" id="{1950CD2B-E414-4C58-982A-404F189A541B}"/>
              </a:ext>
            </a:extLst>
          </p:cNvPr>
          <p:cNvSpPr/>
          <p:nvPr/>
        </p:nvSpPr>
        <p:spPr>
          <a:xfrm>
            <a:off x="1235764" y="4976069"/>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72DBA32-126E-1E47-BC92-4D2BF05742D8}"/>
              </a:ext>
            </a:extLst>
          </p:cNvPr>
          <p:cNvSpPr txBox="1"/>
          <p:nvPr/>
        </p:nvSpPr>
        <p:spPr>
          <a:xfrm>
            <a:off x="8747609" y="4667055"/>
            <a:ext cx="3444391" cy="1938992"/>
          </a:xfrm>
          <a:prstGeom prst="rect">
            <a:avLst/>
          </a:prstGeom>
          <a:solidFill>
            <a:srgbClr val="00B0F0"/>
          </a:solidFill>
        </p:spPr>
        <p:txBody>
          <a:bodyPr wrap="square" rtlCol="0">
            <a:spAutoFit/>
          </a:bodyPr>
          <a:lstStyle/>
          <a:p>
            <a:r>
              <a:rPr lang="en-US" sz="2400" b="1" dirty="0">
                <a:solidFill>
                  <a:prstClr val="white"/>
                </a:solidFill>
                <a:latin typeface="Montserrat" pitchFamily="2" charset="77"/>
              </a:rPr>
              <a:t>STEM</a:t>
            </a:r>
          </a:p>
          <a:p>
            <a:pPr marL="285750" indent="-285750">
              <a:buFontTx/>
              <a:buChar char="-"/>
            </a:pPr>
            <a:r>
              <a:rPr lang="en-US" sz="2400" dirty="0">
                <a:solidFill>
                  <a:schemeClr val="bg1"/>
                </a:solidFill>
                <a:latin typeface="Montserrat" pitchFamily="2" charset="77"/>
              </a:rPr>
              <a:t>Science</a:t>
            </a:r>
          </a:p>
          <a:p>
            <a:pPr marL="285750" indent="-285750">
              <a:buFontTx/>
              <a:buChar char="-"/>
            </a:pPr>
            <a:r>
              <a:rPr lang="en-US" sz="2400" dirty="0">
                <a:solidFill>
                  <a:schemeClr val="bg1"/>
                </a:solidFill>
                <a:latin typeface="Montserrat" pitchFamily="2" charset="77"/>
              </a:rPr>
              <a:t>Technology</a:t>
            </a:r>
          </a:p>
          <a:p>
            <a:pPr marL="285750" indent="-285750">
              <a:buFontTx/>
              <a:buChar char="-"/>
            </a:pPr>
            <a:r>
              <a:rPr lang="en-US" sz="2400" dirty="0">
                <a:solidFill>
                  <a:schemeClr val="bg1"/>
                </a:solidFill>
                <a:latin typeface="Montserrat" pitchFamily="2" charset="77"/>
              </a:rPr>
              <a:t>Engineering</a:t>
            </a:r>
          </a:p>
          <a:p>
            <a:pPr marL="285750" indent="-285750">
              <a:buFontTx/>
              <a:buChar char="-"/>
            </a:pPr>
            <a:r>
              <a:rPr lang="en-US" sz="2400" dirty="0">
                <a:solidFill>
                  <a:schemeClr val="bg1"/>
                </a:solidFill>
                <a:latin typeface="Montserrat" pitchFamily="2" charset="77"/>
              </a:rPr>
              <a:t>Mathematics</a:t>
            </a:r>
          </a:p>
        </p:txBody>
      </p:sp>
    </p:spTree>
    <p:extLst>
      <p:ext uri="{BB962C8B-B14F-4D97-AF65-F5344CB8AC3E}">
        <p14:creationId xmlns:p14="http://schemas.microsoft.com/office/powerpoint/2010/main" val="3633701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594261"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Data Center Technicians</a:t>
            </a:r>
          </a:p>
          <a:p>
            <a:pPr>
              <a:spcBef>
                <a:spcPts val="600"/>
              </a:spcBef>
            </a:pPr>
            <a:r>
              <a:rPr lang="en-US" sz="1600">
                <a:latin typeface="Montserrat"/>
              </a:rPr>
              <a:t>Electrical wiring</a:t>
            </a:r>
          </a:p>
          <a:p>
            <a:pPr>
              <a:spcBef>
                <a:spcPts val="600"/>
              </a:spcBef>
            </a:pPr>
            <a:r>
              <a:rPr lang="en-US" sz="1600">
                <a:latin typeface="Montserrat"/>
              </a:rPr>
              <a:t>Tech configuration</a:t>
            </a:r>
          </a:p>
          <a:p>
            <a:pPr>
              <a:spcBef>
                <a:spcPts val="600"/>
              </a:spcBef>
            </a:pPr>
            <a:r>
              <a:rPr lang="en-US" sz="1600">
                <a:latin typeface="Montserrat"/>
              </a:rPr>
              <a:t>Security system development</a:t>
            </a:r>
            <a:br>
              <a:rPr lang="en-US" sz="1300">
                <a:latin typeface="Montserrat" pitchFamily="2" charset="77"/>
              </a:rPr>
            </a:br>
            <a:endParaRPr lang="en-US" sz="1500" b="1">
              <a:latin typeface="Montserrat" pitchFamily="2" charset="77"/>
            </a:endParaRPr>
          </a:p>
          <a:p>
            <a:pPr marL="0" indent="0">
              <a:buNone/>
            </a:pPr>
            <a:r>
              <a:rPr lang="en-US" sz="1800" b="1">
                <a:latin typeface="Montserrat"/>
              </a:rPr>
              <a:t>Building Engineers</a:t>
            </a:r>
          </a:p>
          <a:p>
            <a:pPr>
              <a:spcBef>
                <a:spcPts val="600"/>
              </a:spcBef>
            </a:pPr>
            <a:r>
              <a:rPr lang="en-US" sz="1600">
                <a:latin typeface="Montserrat"/>
              </a:rPr>
              <a:t>Ensure facilities run efficiently</a:t>
            </a:r>
          </a:p>
          <a:p>
            <a:pPr>
              <a:spcBef>
                <a:spcPts val="600"/>
              </a:spcBef>
            </a:pPr>
            <a:r>
              <a:rPr lang="en-US" sz="1600">
                <a:latin typeface="Montserrat"/>
              </a:rPr>
              <a:t>Work with electricity, automation, power, air &amp; water flow, wiring, etc.</a:t>
            </a:r>
          </a:p>
          <a:p>
            <a:pPr>
              <a:spcBef>
                <a:spcPts val="600"/>
              </a:spcBef>
            </a:pPr>
            <a:r>
              <a:rPr lang="en-US" sz="1600">
                <a:latin typeface="Montserrat"/>
              </a:rPr>
              <a:t>Overall building maintenance</a:t>
            </a:r>
          </a:p>
          <a:p>
            <a:endParaRPr lang="en-US" sz="100" b="1">
              <a:latin typeface="Montserrat" pitchFamily="2" charset="77"/>
            </a:endParaRPr>
          </a:p>
          <a:p>
            <a:pPr marL="0" indent="0">
              <a:buNone/>
            </a:pPr>
            <a:r>
              <a:rPr lang="en-US" sz="1800" b="1">
                <a:latin typeface="Montserrat"/>
              </a:rPr>
              <a:t>Security </a:t>
            </a:r>
          </a:p>
          <a:p>
            <a:r>
              <a:rPr lang="en-US" sz="1600">
                <a:latin typeface="Montserrat"/>
              </a:rPr>
              <a:t>Keep buildings and computers safe</a:t>
            </a:r>
          </a:p>
          <a:p>
            <a:pPr marL="0" indent="0">
              <a:buFont typeface="Arial" panose="020B0604020202020204" pitchFamily="34" charset="0"/>
              <a:buNone/>
            </a:pPr>
            <a:endParaRPr lang="en-US" sz="1500">
              <a:latin typeface="Montserrat" pitchFamily="2" charset="77"/>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923734"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Software &amp; Computer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2871299" cy="477054"/>
          </a:xfrm>
          <a:prstGeom prst="rect">
            <a:avLst/>
          </a:prstGeom>
        </p:spPr>
        <p:txBody>
          <a:bodyPr wrap="none">
            <a:spAutoFit/>
          </a:bodyPr>
          <a:lstStyle/>
          <a:p>
            <a:r>
              <a:rPr lang="en-US" sz="2500" b="1">
                <a:solidFill>
                  <a:schemeClr val="bg1"/>
                </a:solidFill>
                <a:latin typeface="Montserrat SemiBold" pitchFamily="2" charset="77"/>
              </a:rPr>
              <a:t>Hands-on Work:</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25443"/>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IT Specialist</a:t>
            </a:r>
          </a:p>
          <a:p>
            <a:pPr>
              <a:spcBef>
                <a:spcPts val="600"/>
              </a:spcBef>
            </a:pPr>
            <a:r>
              <a:rPr lang="en-US" sz="1600">
                <a:latin typeface="Montserrat" pitchFamily="2" charset="77"/>
              </a:rPr>
              <a:t>Tech support and network maintenance</a:t>
            </a:r>
          </a:p>
          <a:p>
            <a:pPr>
              <a:spcBef>
                <a:spcPts val="600"/>
              </a:spcBef>
            </a:pPr>
            <a:r>
              <a:rPr lang="en-US" sz="1600">
                <a:latin typeface="Montserrat" pitchFamily="2" charset="77"/>
              </a:rPr>
              <a:t>Cyber security</a:t>
            </a:r>
            <a:br>
              <a:rPr lang="en-US" sz="1600">
                <a:latin typeface="Montserrat" pitchFamily="2" charset="77"/>
              </a:rPr>
            </a:br>
            <a:endParaRPr lang="en-US" sz="1600" b="1">
              <a:latin typeface="Montserrat" pitchFamily="2" charset="77"/>
            </a:endParaRPr>
          </a:p>
          <a:p>
            <a:pPr marL="0" indent="0">
              <a:buNone/>
            </a:pPr>
            <a:r>
              <a:rPr lang="en-US" sz="1800" b="1">
                <a:latin typeface="Montserrat"/>
              </a:rPr>
              <a:t>Digital Content Creator</a:t>
            </a:r>
          </a:p>
          <a:p>
            <a:pPr>
              <a:spcBef>
                <a:spcPts val="600"/>
              </a:spcBef>
            </a:pPr>
            <a:r>
              <a:rPr lang="en-US" sz="1600">
                <a:latin typeface="Montserrat" pitchFamily="2" charset="77"/>
              </a:rPr>
              <a:t>Promote company brand </a:t>
            </a:r>
          </a:p>
          <a:p>
            <a:pPr>
              <a:spcBef>
                <a:spcPts val="600"/>
              </a:spcBef>
            </a:pPr>
            <a:r>
              <a:rPr lang="en-US" sz="1600">
                <a:latin typeface="Montserrat" pitchFamily="2" charset="77"/>
              </a:rPr>
              <a:t>Manage and expand social media presence</a:t>
            </a:r>
          </a:p>
          <a:p>
            <a:pPr>
              <a:spcBef>
                <a:spcPts val="600"/>
              </a:spcBef>
            </a:pPr>
            <a:r>
              <a:rPr lang="en-US" sz="1600">
                <a:latin typeface="Montserrat" pitchFamily="2" charset="77"/>
              </a:rPr>
              <a:t>Maintain company website</a:t>
            </a:r>
          </a:p>
          <a:p>
            <a:pPr>
              <a:spcBef>
                <a:spcPts val="600"/>
              </a:spcBef>
            </a:pPr>
            <a:r>
              <a:rPr lang="en-US" sz="1600">
                <a:latin typeface="Montserrat" pitchFamily="2" charset="77"/>
              </a:rPr>
              <a:t>Utilize SEO to increase traffic to company sites</a:t>
            </a:r>
            <a:br>
              <a:rPr lang="en-US" sz="1600" b="1">
                <a:latin typeface="Montserrat" pitchFamily="2" charset="77"/>
              </a:rPr>
            </a:br>
            <a:endParaRPr lang="en-US" sz="1600" b="1">
              <a:latin typeface="Montserrat" pitchFamily="2" charset="77"/>
            </a:endParaRPr>
          </a:p>
          <a:p>
            <a:pPr marL="0" indent="0">
              <a:buNone/>
            </a:pPr>
            <a:r>
              <a:rPr lang="en-US" sz="1800" b="1">
                <a:latin typeface="Montserrat"/>
              </a:rPr>
              <a:t>Programmer</a:t>
            </a:r>
          </a:p>
          <a:p>
            <a:pPr>
              <a:spcBef>
                <a:spcPts val="600"/>
              </a:spcBef>
            </a:pPr>
            <a:r>
              <a:rPr lang="en-US" sz="1600">
                <a:latin typeface="Montserrat" pitchFamily="2" charset="77"/>
              </a:rPr>
              <a:t>Write coding</a:t>
            </a:r>
          </a:p>
          <a:p>
            <a:pPr>
              <a:spcBef>
                <a:spcPts val="600"/>
              </a:spcBef>
            </a:pPr>
            <a:r>
              <a:rPr lang="en-US" sz="1600">
                <a:latin typeface="Montserrat" pitchFamily="2" charset="77"/>
              </a:rPr>
              <a:t>Create apps</a:t>
            </a:r>
          </a:p>
          <a:p>
            <a:endParaRPr lang="en-US" sz="1200">
              <a:latin typeface="Montserrat" pitchFamily="2" charset="77"/>
            </a:endParaRPr>
          </a:p>
        </p:txBody>
      </p:sp>
    </p:spTree>
    <p:extLst>
      <p:ext uri="{BB962C8B-B14F-4D97-AF65-F5344CB8AC3E}">
        <p14:creationId xmlns:p14="http://schemas.microsoft.com/office/powerpoint/2010/main" val="764030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200">
              <a:latin typeface="Montserrat" pitchFamily="2" charset="77"/>
            </a:endParaRPr>
          </a:p>
          <a:p>
            <a:pPr marL="0" indent="0">
              <a:buNone/>
            </a:pPr>
            <a:r>
              <a:rPr lang="en-US" sz="1600" b="1">
                <a:latin typeface="Montserrat" pitchFamily="2" charset="77"/>
              </a:rPr>
              <a:t>Accounting and Financial Planning</a:t>
            </a:r>
          </a:p>
          <a:p>
            <a:r>
              <a:rPr lang="en-US" sz="1400">
                <a:latin typeface="Montserrat" pitchFamily="2" charset="77"/>
              </a:rPr>
              <a:t>Money management</a:t>
            </a:r>
          </a:p>
          <a:p>
            <a:r>
              <a:rPr lang="en-US" sz="1400">
                <a:latin typeface="Montserrat" pitchFamily="2" charset="77"/>
              </a:rPr>
              <a:t>Financial reporting and budgeting</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Accounts Receivable Specialist</a:t>
            </a:r>
          </a:p>
          <a:p>
            <a:r>
              <a:rPr lang="en-US" sz="1400">
                <a:latin typeface="Montserrat" pitchFamily="2" charset="77"/>
              </a:rPr>
              <a:t>Expense tracking</a:t>
            </a:r>
          </a:p>
          <a:p>
            <a:r>
              <a:rPr lang="en-US" sz="1400">
                <a:latin typeface="Montserrat" pitchFamily="2" charset="77"/>
              </a:rPr>
              <a:t>Maintain records of payment and collections</a:t>
            </a:r>
            <a:br>
              <a:rPr lang="en-US" sz="1200">
                <a:latin typeface="Montserrat" pitchFamily="2" charset="77"/>
              </a:rPr>
            </a:br>
            <a:endParaRPr lang="en-US" sz="1400">
              <a:latin typeface="Montserrat" pitchFamily="2" charset="77"/>
            </a:endParaRPr>
          </a:p>
          <a:p>
            <a:pPr marL="0" indent="0">
              <a:buNone/>
            </a:pPr>
            <a:r>
              <a:rPr lang="en-US" sz="1500" b="1">
                <a:latin typeface="Montserrat" pitchFamily="2" charset="77"/>
              </a:rPr>
              <a:t>Property Management</a:t>
            </a:r>
          </a:p>
          <a:p>
            <a:r>
              <a:rPr lang="en-US" sz="1400">
                <a:latin typeface="Montserrat" pitchFamily="2" charset="77"/>
              </a:rPr>
              <a:t>Real estate</a:t>
            </a:r>
          </a:p>
          <a:p>
            <a:r>
              <a:rPr lang="en-US" sz="1400">
                <a:latin typeface="Montserrat" pitchFamily="2" charset="77"/>
              </a:rPr>
              <a:t>Tenant contracts and legal documents</a:t>
            </a: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5492080"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Negotiation/Interpersonal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4671472" cy="477054"/>
          </a:xfrm>
          <a:prstGeom prst="rect">
            <a:avLst/>
          </a:prstGeom>
        </p:spPr>
        <p:txBody>
          <a:bodyPr wrap="none">
            <a:spAutoFit/>
          </a:bodyPr>
          <a:lstStyle/>
          <a:p>
            <a:r>
              <a:rPr lang="en-US" sz="2500" b="1">
                <a:solidFill>
                  <a:schemeClr val="bg1"/>
                </a:solidFill>
                <a:latin typeface="Montserrat SemiBold" pitchFamily="2" charset="77"/>
              </a:rPr>
              <a:t>Math/Money Management:</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94028"/>
            <a:ext cx="5741462"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a:latin typeface="Montserrat" pitchFamily="2" charset="77"/>
            </a:endParaRPr>
          </a:p>
          <a:p>
            <a:pPr marL="0" indent="0">
              <a:buNone/>
            </a:pPr>
            <a:r>
              <a:rPr lang="en-US" sz="1600" b="1">
                <a:latin typeface="Montserrat" pitchFamily="2" charset="77"/>
              </a:rPr>
              <a:t>Business Development</a:t>
            </a:r>
          </a:p>
          <a:p>
            <a:r>
              <a:rPr lang="en-US" sz="1400">
                <a:latin typeface="Montserrat" pitchFamily="2" charset="77"/>
              </a:rPr>
              <a:t>Sales</a:t>
            </a:r>
          </a:p>
          <a:p>
            <a:r>
              <a:rPr lang="en-US" sz="1400">
                <a:latin typeface="Montserrat" pitchFamily="2" charset="77"/>
              </a:rPr>
              <a:t>Building and maintaining customer relationships</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Marketing</a:t>
            </a:r>
          </a:p>
          <a:p>
            <a:r>
              <a:rPr lang="en-US" sz="1400">
                <a:latin typeface="Montserrat" pitchFamily="2" charset="77"/>
              </a:rPr>
              <a:t>Event planning</a:t>
            </a:r>
          </a:p>
          <a:p>
            <a:r>
              <a:rPr lang="en-US" sz="1400">
                <a:latin typeface="Montserrat" pitchFamily="2" charset="77"/>
              </a:rPr>
              <a:t>Develop and distribute company promotional materials</a:t>
            </a:r>
          </a:p>
          <a:p>
            <a:r>
              <a:rPr lang="en-US" sz="1400">
                <a:latin typeface="Montserrat" pitchFamily="2" charset="77"/>
              </a:rPr>
              <a:t>Organize networking events</a:t>
            </a:r>
          </a:p>
          <a:p>
            <a:endParaRPr lang="en-US" sz="1400">
              <a:latin typeface="Montserrat" pitchFamily="2" charset="77"/>
            </a:endParaRPr>
          </a:p>
          <a:p>
            <a:pPr marL="0" indent="0">
              <a:buNone/>
            </a:pPr>
            <a:r>
              <a:rPr lang="en-US" sz="1600" b="1">
                <a:latin typeface="Montserrat" pitchFamily="2" charset="77"/>
              </a:rPr>
              <a:t>People Operations</a:t>
            </a:r>
          </a:p>
          <a:p>
            <a:r>
              <a:rPr lang="en-US" sz="1400">
                <a:latin typeface="Montserrat" pitchFamily="2" charset="77"/>
              </a:rPr>
              <a:t>Recruiting and Benefits</a:t>
            </a:r>
          </a:p>
          <a:p>
            <a:r>
              <a:rPr lang="en-US" sz="1400">
                <a:latin typeface="Montserrat" pitchFamily="2" charset="77"/>
              </a:rPr>
              <a:t>Culture and Inclusion</a:t>
            </a:r>
          </a:p>
          <a:p>
            <a:r>
              <a:rPr lang="en-US" sz="1400">
                <a:latin typeface="Montserrat" pitchFamily="2" charset="77"/>
              </a:rPr>
              <a:t>Workforce development and training</a:t>
            </a:r>
          </a:p>
          <a:p>
            <a:pPr marL="0" indent="0">
              <a:buNone/>
            </a:pPr>
            <a:endParaRPr lang="en-US" sz="1400" b="1">
              <a:latin typeface="Montserrat" pitchFamily="2" charset="77"/>
            </a:endParaRPr>
          </a:p>
        </p:txBody>
      </p:sp>
    </p:spTree>
    <p:extLst>
      <p:ext uri="{BB962C8B-B14F-4D97-AF65-F5344CB8AC3E}">
        <p14:creationId xmlns:p14="http://schemas.microsoft.com/office/powerpoint/2010/main" val="208804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B31D834B-D0F9-47CC-94A1-58DDD6817C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63"/>
          <a:stretch/>
        </p:blipFill>
        <p:spPr>
          <a:xfrm>
            <a:off x="0" y="4384"/>
            <a:ext cx="12192000" cy="6858000"/>
          </a:xfrm>
          <a:prstGeom prst="rect">
            <a:avLst/>
          </a:prstGeom>
        </p:spPr>
      </p:pic>
      <p:pic>
        <p:nvPicPr>
          <p:cNvPr id="5" name="Picture 4" descr="A picture containing rectangle&#10;&#10;Description automatically generated">
            <a:extLst>
              <a:ext uri="{FF2B5EF4-FFF2-40B4-BE49-F238E27FC236}">
                <a16:creationId xmlns:a16="http://schemas.microsoft.com/office/drawing/2014/main" id="{0C5B42B6-D679-BB4D-9337-B5A94AE664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5" y="5796584"/>
            <a:ext cx="1963343" cy="963827"/>
          </a:xfrm>
          <a:prstGeom prst="rect">
            <a:avLst/>
          </a:prstGeom>
        </p:spPr>
      </p:pic>
      <p:grpSp>
        <p:nvGrpSpPr>
          <p:cNvPr id="57" name="Group 56">
            <a:extLst>
              <a:ext uri="{FF2B5EF4-FFF2-40B4-BE49-F238E27FC236}">
                <a16:creationId xmlns:a16="http://schemas.microsoft.com/office/drawing/2014/main" id="{BE7154D7-EDF1-4740-BE89-D87B35E93DF8}"/>
              </a:ext>
            </a:extLst>
          </p:cNvPr>
          <p:cNvGrpSpPr/>
          <p:nvPr/>
        </p:nvGrpSpPr>
        <p:grpSpPr>
          <a:xfrm>
            <a:off x="248903" y="1083975"/>
            <a:ext cx="2249220" cy="847023"/>
            <a:chOff x="171222" y="438819"/>
            <a:chExt cx="2044789" cy="810684"/>
          </a:xfrm>
        </p:grpSpPr>
        <p:sp>
          <p:nvSpPr>
            <p:cNvPr id="53" name="TextBox 52">
              <a:extLst>
                <a:ext uri="{FF2B5EF4-FFF2-40B4-BE49-F238E27FC236}">
                  <a16:creationId xmlns:a16="http://schemas.microsoft.com/office/drawing/2014/main" id="{E90C0A21-416F-48AA-8414-D00BBB4987A6}"/>
                </a:ext>
              </a:extLst>
            </p:cNvPr>
            <p:cNvSpPr txBox="1"/>
            <p:nvPr/>
          </p:nvSpPr>
          <p:spPr>
            <a:xfrm>
              <a:off x="994497" y="618779"/>
              <a:ext cx="1221514" cy="353486"/>
            </a:xfrm>
            <a:prstGeom prst="rect">
              <a:avLst/>
            </a:prstGeom>
            <a:noFill/>
          </p:spPr>
          <p:txBody>
            <a:bodyPr wrap="none" rtlCol="0">
              <a:spAutoFit/>
            </a:bodyPr>
            <a:lstStyle/>
            <a:p>
              <a:pPr algn="ctr"/>
              <a:r>
                <a:rPr lang="en-US" b="1">
                  <a:solidFill>
                    <a:srgbClr val="2AACE5"/>
                  </a:solidFill>
                  <a:latin typeface="Montserrat SemiBold" pitchFamily="2" charset="77"/>
                </a:rPr>
                <a:t>COURSES</a:t>
              </a:r>
            </a:p>
          </p:txBody>
        </p:sp>
        <p:pic>
          <p:nvPicPr>
            <p:cNvPr id="56" name="Graphic 55" descr="Classroom outline">
              <a:extLst>
                <a:ext uri="{FF2B5EF4-FFF2-40B4-BE49-F238E27FC236}">
                  <a16:creationId xmlns:a16="http://schemas.microsoft.com/office/drawing/2014/main" id="{6BEEBACE-4410-4480-B145-508F3253AC7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1222" y="438819"/>
              <a:ext cx="810684" cy="810684"/>
            </a:xfrm>
            <a:prstGeom prst="rect">
              <a:avLst/>
            </a:prstGeom>
          </p:spPr>
        </p:pic>
      </p:grpSp>
      <p:grpSp>
        <p:nvGrpSpPr>
          <p:cNvPr id="70" name="Group 69">
            <a:extLst>
              <a:ext uri="{FF2B5EF4-FFF2-40B4-BE49-F238E27FC236}">
                <a16:creationId xmlns:a16="http://schemas.microsoft.com/office/drawing/2014/main" id="{EAA8BC0C-6BB3-4984-B3CA-CE8A3179EAC9}"/>
              </a:ext>
            </a:extLst>
          </p:cNvPr>
          <p:cNvGrpSpPr/>
          <p:nvPr/>
        </p:nvGrpSpPr>
        <p:grpSpPr>
          <a:xfrm>
            <a:off x="4454320" y="1020515"/>
            <a:ext cx="3808482" cy="926999"/>
            <a:chOff x="-184162" y="1850279"/>
            <a:chExt cx="3808482" cy="926999"/>
          </a:xfrm>
        </p:grpSpPr>
        <p:pic>
          <p:nvPicPr>
            <p:cNvPr id="63" name="Graphic 62">
              <a:extLst>
                <a:ext uri="{FF2B5EF4-FFF2-40B4-BE49-F238E27FC236}">
                  <a16:creationId xmlns:a16="http://schemas.microsoft.com/office/drawing/2014/main" id="{8F2D3F2B-6FE2-4408-B52F-02676812ACE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4162" y="1850279"/>
              <a:ext cx="876456" cy="926999"/>
            </a:xfrm>
            <a:prstGeom prst="rect">
              <a:avLst/>
            </a:prstGeom>
          </p:spPr>
        </p:pic>
        <p:sp>
          <p:nvSpPr>
            <p:cNvPr id="64" name="TextBox 63">
              <a:extLst>
                <a:ext uri="{FF2B5EF4-FFF2-40B4-BE49-F238E27FC236}">
                  <a16:creationId xmlns:a16="http://schemas.microsoft.com/office/drawing/2014/main" id="{520DAFA6-ADB3-43C6-B23A-601476606A82}"/>
                </a:ext>
              </a:extLst>
            </p:cNvPr>
            <p:cNvSpPr txBox="1"/>
            <p:nvPr/>
          </p:nvSpPr>
          <p:spPr>
            <a:xfrm>
              <a:off x="621575" y="2101766"/>
              <a:ext cx="3002745" cy="369332"/>
            </a:xfrm>
            <a:prstGeom prst="rect">
              <a:avLst/>
            </a:prstGeom>
            <a:noFill/>
          </p:spPr>
          <p:txBody>
            <a:bodyPr wrap="none" rtlCol="0">
              <a:spAutoFit/>
            </a:bodyPr>
            <a:lstStyle>
              <a:defPPr>
                <a:defRPr lang="en-US"/>
              </a:defPPr>
              <a:lvl1pPr algn="ctr">
                <a:defRPr b="1">
                  <a:solidFill>
                    <a:srgbClr val="2AACE5"/>
                  </a:solidFill>
                  <a:latin typeface="Montserrat SemiBold" pitchFamily="2" charset="77"/>
                </a:defRPr>
              </a:lvl1pPr>
            </a:lstStyle>
            <a:p>
              <a:r>
                <a:rPr lang="en-US"/>
                <a:t>CAREER PREPARATION</a:t>
              </a:r>
            </a:p>
          </p:txBody>
        </p:sp>
      </p:grpSp>
      <p:sp>
        <p:nvSpPr>
          <p:cNvPr id="74" name="Title 1">
            <a:extLst>
              <a:ext uri="{FF2B5EF4-FFF2-40B4-BE49-F238E27FC236}">
                <a16:creationId xmlns:a16="http://schemas.microsoft.com/office/drawing/2014/main" id="{E50D16A3-3ADB-49DA-BD63-3BD21DD01682}"/>
              </a:ext>
            </a:extLst>
          </p:cNvPr>
          <p:cNvSpPr txBox="1">
            <a:spLocks/>
          </p:cNvSpPr>
          <p:nvPr/>
        </p:nvSpPr>
        <p:spPr>
          <a:xfrm>
            <a:off x="260451" y="292491"/>
            <a:ext cx="719470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Montserrat" pitchFamily="2" charset="77"/>
              </a:rPr>
              <a:t>HOW TO </a:t>
            </a:r>
            <a:r>
              <a:rPr lang="en-US" sz="4000" b="1">
                <a:solidFill>
                  <a:srgbClr val="00B0F0"/>
                </a:solidFill>
                <a:latin typeface="Montserrat SemiBold" pitchFamily="2" charset="77"/>
              </a:rPr>
              <a:t>PREPARE</a:t>
            </a:r>
          </a:p>
        </p:txBody>
      </p:sp>
      <p:sp>
        <p:nvSpPr>
          <p:cNvPr id="75" name="Content Placeholder 2">
            <a:extLst>
              <a:ext uri="{FF2B5EF4-FFF2-40B4-BE49-F238E27FC236}">
                <a16:creationId xmlns:a16="http://schemas.microsoft.com/office/drawing/2014/main" id="{E38B9DA3-9082-45A4-AFDE-20C7A64A3F7C}"/>
              </a:ext>
            </a:extLst>
          </p:cNvPr>
          <p:cNvSpPr txBox="1">
            <a:spLocks/>
          </p:cNvSpPr>
          <p:nvPr/>
        </p:nvSpPr>
        <p:spPr>
          <a:xfrm>
            <a:off x="260451" y="2056152"/>
            <a:ext cx="4455077" cy="9638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AutoCAD and shop courses</a:t>
            </a:r>
          </a:p>
          <a:p>
            <a:pPr>
              <a:spcBef>
                <a:spcPts val="700"/>
              </a:spcBef>
            </a:pPr>
            <a:r>
              <a:rPr lang="en-US" sz="1500">
                <a:latin typeface="Montserrat" pitchFamily="2" charset="77"/>
              </a:rPr>
              <a:t>Excel and computer science courses</a:t>
            </a:r>
          </a:p>
          <a:p>
            <a:pPr>
              <a:spcBef>
                <a:spcPts val="700"/>
              </a:spcBef>
            </a:pPr>
            <a:r>
              <a:rPr lang="en-US" sz="1500">
                <a:latin typeface="Montserrat" pitchFamily="2" charset="77"/>
              </a:rPr>
              <a:t>STEM Courses</a:t>
            </a:r>
          </a:p>
          <a:p>
            <a:pPr marL="0" indent="0">
              <a:buFont typeface="Arial" panose="020B0604020202020204" pitchFamily="34" charset="0"/>
              <a:buNone/>
            </a:pPr>
            <a:endParaRPr lang="en-US" sz="1500">
              <a:latin typeface="Montserrat" pitchFamily="2" charset="77"/>
            </a:endParaRPr>
          </a:p>
        </p:txBody>
      </p:sp>
      <p:grpSp>
        <p:nvGrpSpPr>
          <p:cNvPr id="2" name="Group 1">
            <a:extLst>
              <a:ext uri="{FF2B5EF4-FFF2-40B4-BE49-F238E27FC236}">
                <a16:creationId xmlns:a16="http://schemas.microsoft.com/office/drawing/2014/main" id="{54B30844-F06D-4F46-9CD2-3F1E5518A9FC}"/>
              </a:ext>
            </a:extLst>
          </p:cNvPr>
          <p:cNvGrpSpPr/>
          <p:nvPr/>
        </p:nvGrpSpPr>
        <p:grpSpPr>
          <a:xfrm>
            <a:off x="4387352" y="3318183"/>
            <a:ext cx="3873942" cy="2613218"/>
            <a:chOff x="292621" y="3258613"/>
            <a:chExt cx="3873942" cy="2613218"/>
          </a:xfrm>
        </p:grpSpPr>
        <p:grpSp>
          <p:nvGrpSpPr>
            <p:cNvPr id="77" name="Group 76">
              <a:extLst>
                <a:ext uri="{FF2B5EF4-FFF2-40B4-BE49-F238E27FC236}">
                  <a16:creationId xmlns:a16="http://schemas.microsoft.com/office/drawing/2014/main" id="{9638960D-7DF9-44DB-A825-03E5CBFC47FF}"/>
                </a:ext>
              </a:extLst>
            </p:cNvPr>
            <p:cNvGrpSpPr/>
            <p:nvPr/>
          </p:nvGrpSpPr>
          <p:grpSpPr>
            <a:xfrm>
              <a:off x="292621" y="3258613"/>
              <a:ext cx="3794937" cy="812688"/>
              <a:chOff x="440175" y="3264476"/>
              <a:chExt cx="3794937" cy="812688"/>
            </a:xfrm>
          </p:grpSpPr>
          <p:pic>
            <p:nvPicPr>
              <p:cNvPr id="68" name="Graphic 67">
                <a:extLst>
                  <a:ext uri="{FF2B5EF4-FFF2-40B4-BE49-F238E27FC236}">
                    <a16:creationId xmlns:a16="http://schemas.microsoft.com/office/drawing/2014/main" id="{DC4CA53A-0D46-4943-B628-E5CD88AD6A7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0175" y="3264476"/>
                <a:ext cx="749689" cy="812688"/>
              </a:xfrm>
              <a:prstGeom prst="rect">
                <a:avLst/>
              </a:prstGeom>
            </p:spPr>
          </p:pic>
          <p:sp>
            <p:nvSpPr>
              <p:cNvPr id="69" name="TextBox 68">
                <a:extLst>
                  <a:ext uri="{FF2B5EF4-FFF2-40B4-BE49-F238E27FC236}">
                    <a16:creationId xmlns:a16="http://schemas.microsoft.com/office/drawing/2014/main" id="{B24CFFE2-52EB-4D39-97E4-EC47C366523A}"/>
                  </a:ext>
                </a:extLst>
              </p:cNvPr>
              <p:cNvSpPr txBox="1"/>
              <p:nvPr/>
            </p:nvSpPr>
            <p:spPr>
              <a:xfrm>
                <a:off x="1306970" y="3530917"/>
                <a:ext cx="2928142" cy="369332"/>
              </a:xfrm>
              <a:prstGeom prst="rect">
                <a:avLst/>
              </a:prstGeom>
              <a:noFill/>
            </p:spPr>
            <p:txBody>
              <a:bodyPr wrap="square" rtlCol="0">
                <a:spAutoFit/>
              </a:bodyPr>
              <a:lstStyle/>
              <a:p>
                <a:r>
                  <a:rPr lang="en-US" b="1" dirty="0">
                    <a:solidFill>
                      <a:srgbClr val="2AACE5"/>
                    </a:solidFill>
                    <a:latin typeface="Montserrat SemiBold" pitchFamily="2" charset="77"/>
                  </a:rPr>
                  <a:t>MENTORSHIP</a:t>
                </a:r>
                <a:r>
                  <a:rPr lang="en-US" sz="1500" b="1" dirty="0">
                    <a:solidFill>
                      <a:srgbClr val="2AACE5"/>
                    </a:solidFill>
                    <a:latin typeface="Montserrat Medium" pitchFamily="2" charset="77"/>
                  </a:rPr>
                  <a:t>/</a:t>
                </a:r>
                <a:r>
                  <a:rPr lang="en-US" b="1" dirty="0">
                    <a:solidFill>
                      <a:srgbClr val="2AACE5"/>
                    </a:solidFill>
                    <a:latin typeface="Montserrat SemiBold" pitchFamily="2" charset="77"/>
                  </a:rPr>
                  <a:t>CLUBS</a:t>
                </a:r>
              </a:p>
            </p:txBody>
          </p:sp>
        </p:grpSp>
        <p:sp>
          <p:nvSpPr>
            <p:cNvPr id="76" name="Content Placeholder 2">
              <a:extLst>
                <a:ext uri="{FF2B5EF4-FFF2-40B4-BE49-F238E27FC236}">
                  <a16:creationId xmlns:a16="http://schemas.microsoft.com/office/drawing/2014/main" id="{73697093-0BFA-4692-8920-2ABDFDE90E2C}"/>
                </a:ext>
              </a:extLst>
            </p:cNvPr>
            <p:cNvSpPr txBox="1">
              <a:spLocks/>
            </p:cNvSpPr>
            <p:nvPr/>
          </p:nvSpPr>
          <p:spPr>
            <a:xfrm>
              <a:off x="363133" y="4181548"/>
              <a:ext cx="3803430" cy="16902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Interest-specific school clubs</a:t>
              </a:r>
            </a:p>
            <a:p>
              <a:pPr>
                <a:spcBef>
                  <a:spcPts val="700"/>
                </a:spcBef>
              </a:pPr>
              <a:r>
                <a:rPr lang="en-US" sz="1500">
                  <a:latin typeface="Montserrat" pitchFamily="2" charset="77"/>
                </a:rPr>
                <a:t>Seek out mentorship opportunities with teachers in subject of interest</a:t>
              </a:r>
            </a:p>
            <a:p>
              <a:pPr>
                <a:spcBef>
                  <a:spcPts val="700"/>
                </a:spcBef>
              </a:pPr>
              <a:r>
                <a:rPr lang="en-US" sz="1500">
                  <a:latin typeface="Montserrat" pitchFamily="2" charset="77"/>
                </a:rPr>
                <a:t>Meet with guidance counselor or advisor</a:t>
              </a:r>
            </a:p>
            <a:p>
              <a:pPr>
                <a:spcBef>
                  <a:spcPts val="700"/>
                </a:spcBef>
              </a:pPr>
              <a:r>
                <a:rPr lang="en-US" sz="1500">
                  <a:latin typeface="Montserrat" pitchFamily="2" charset="77"/>
                </a:rPr>
                <a:t>Computer/IT groups</a:t>
              </a:r>
            </a:p>
            <a:p>
              <a:pPr marL="0" indent="0">
                <a:buFont typeface="Arial" panose="020B0604020202020204" pitchFamily="34" charset="0"/>
                <a:buNone/>
              </a:pPr>
              <a:endParaRPr lang="en-US" sz="1500">
                <a:latin typeface="Montserrat" pitchFamily="2" charset="77"/>
              </a:endParaRPr>
            </a:p>
          </p:txBody>
        </p:sp>
      </p:grpSp>
      <p:sp>
        <p:nvSpPr>
          <p:cNvPr id="78" name="Content Placeholder 2">
            <a:extLst>
              <a:ext uri="{FF2B5EF4-FFF2-40B4-BE49-F238E27FC236}">
                <a16:creationId xmlns:a16="http://schemas.microsoft.com/office/drawing/2014/main" id="{D19135B8-B06F-4C99-BA36-B9FD931AEA3C}"/>
              </a:ext>
            </a:extLst>
          </p:cNvPr>
          <p:cNvSpPr txBox="1">
            <a:spLocks/>
          </p:cNvSpPr>
          <p:nvPr/>
        </p:nvSpPr>
        <p:spPr>
          <a:xfrm>
            <a:off x="4575501" y="2070151"/>
            <a:ext cx="4224621"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Build your resume – </a:t>
            </a:r>
            <a:r>
              <a:rPr lang="en-US" sz="1200">
                <a:latin typeface="Montserrat" pitchFamily="2" charset="77"/>
              </a:rPr>
              <a:t>many free tools online! </a:t>
            </a:r>
          </a:p>
          <a:p>
            <a:pPr>
              <a:spcBef>
                <a:spcPts val="700"/>
              </a:spcBef>
            </a:pPr>
            <a:r>
              <a:rPr lang="en-US" sz="1500">
                <a:latin typeface="Montserrat" pitchFamily="2" charset="77"/>
              </a:rPr>
              <a:t>Join LinkedIn</a:t>
            </a:r>
          </a:p>
          <a:p>
            <a:pPr>
              <a:spcBef>
                <a:spcPts val="700"/>
              </a:spcBef>
            </a:pPr>
            <a:r>
              <a:rPr lang="en-US" sz="1500">
                <a:latin typeface="Montserrat" pitchFamily="2" charset="77"/>
              </a:rPr>
              <a:t>Free interest-specific LinkedIn courses</a:t>
            </a:r>
          </a:p>
          <a:p>
            <a:pPr>
              <a:spcBef>
                <a:spcPts val="700"/>
              </a:spcBef>
            </a:pPr>
            <a:r>
              <a:rPr lang="en-US" sz="1500">
                <a:latin typeface="Montserrat" pitchFamily="2" charset="77"/>
              </a:rPr>
              <a:t>Seek out internship opportunities</a:t>
            </a:r>
          </a:p>
          <a:p>
            <a:pPr marL="0" indent="0">
              <a:buFont typeface="Arial" panose="020B0604020202020204" pitchFamily="34" charset="0"/>
              <a:buNone/>
            </a:pPr>
            <a:endParaRPr lang="en-US" sz="1500">
              <a:latin typeface="Montserrat" pitchFamily="2" charset="77"/>
            </a:endParaRPr>
          </a:p>
        </p:txBody>
      </p:sp>
      <p:grpSp>
        <p:nvGrpSpPr>
          <p:cNvPr id="3" name="Group 2">
            <a:extLst>
              <a:ext uri="{FF2B5EF4-FFF2-40B4-BE49-F238E27FC236}">
                <a16:creationId xmlns:a16="http://schemas.microsoft.com/office/drawing/2014/main" id="{FDEFDAB0-CD75-374C-B8DE-7EDDE147F81B}"/>
              </a:ext>
            </a:extLst>
          </p:cNvPr>
          <p:cNvGrpSpPr/>
          <p:nvPr/>
        </p:nvGrpSpPr>
        <p:grpSpPr>
          <a:xfrm>
            <a:off x="108525" y="3451608"/>
            <a:ext cx="4077402" cy="2479793"/>
            <a:chOff x="4575502" y="3418994"/>
            <a:chExt cx="4077402" cy="2479793"/>
          </a:xfrm>
        </p:grpSpPr>
        <p:grpSp>
          <p:nvGrpSpPr>
            <p:cNvPr id="18" name="Group 17">
              <a:extLst>
                <a:ext uri="{FF2B5EF4-FFF2-40B4-BE49-F238E27FC236}">
                  <a16:creationId xmlns:a16="http://schemas.microsoft.com/office/drawing/2014/main" id="{A438DA04-FF47-DB4F-993D-3BCB3F042DF8}"/>
                </a:ext>
              </a:extLst>
            </p:cNvPr>
            <p:cNvGrpSpPr/>
            <p:nvPr/>
          </p:nvGrpSpPr>
          <p:grpSpPr>
            <a:xfrm>
              <a:off x="4575502" y="3418994"/>
              <a:ext cx="3455585" cy="652307"/>
              <a:chOff x="353419" y="2350713"/>
              <a:chExt cx="3455585" cy="652307"/>
            </a:xfrm>
          </p:grpSpPr>
          <p:pic>
            <p:nvPicPr>
              <p:cNvPr id="7" name="Picture 6">
                <a:extLst>
                  <a:ext uri="{FF2B5EF4-FFF2-40B4-BE49-F238E27FC236}">
                    <a16:creationId xmlns:a16="http://schemas.microsoft.com/office/drawing/2014/main" id="{E25CA375-0395-7C4D-9EB7-DE19D8A3D7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419" y="2350713"/>
                <a:ext cx="675176" cy="652307"/>
              </a:xfrm>
              <a:prstGeom prst="rect">
                <a:avLst/>
              </a:prstGeom>
            </p:spPr>
          </p:pic>
          <p:sp>
            <p:nvSpPr>
              <p:cNvPr id="4" name="TextBox 3">
                <a:extLst>
                  <a:ext uri="{FF2B5EF4-FFF2-40B4-BE49-F238E27FC236}">
                    <a16:creationId xmlns:a16="http://schemas.microsoft.com/office/drawing/2014/main" id="{319295E5-E701-2D40-8D56-998A5D4D0D37}"/>
                  </a:ext>
                </a:extLst>
              </p:cNvPr>
              <p:cNvSpPr txBox="1"/>
              <p:nvPr/>
            </p:nvSpPr>
            <p:spPr>
              <a:xfrm>
                <a:off x="1069373" y="2464717"/>
                <a:ext cx="2739631" cy="369332"/>
              </a:xfrm>
              <a:prstGeom prst="rect">
                <a:avLst/>
              </a:prstGeom>
              <a:noFill/>
            </p:spPr>
            <p:txBody>
              <a:bodyPr wrap="square" rtlCol="0">
                <a:spAutoFit/>
              </a:bodyPr>
              <a:lstStyle/>
              <a:p>
                <a:r>
                  <a:rPr lang="en-US" b="1">
                    <a:solidFill>
                      <a:srgbClr val="2AACE5"/>
                    </a:solidFill>
                    <a:latin typeface="Montserrat SemiBold" pitchFamily="2" charset="77"/>
                  </a:rPr>
                  <a:t>HIGHER EDUCATION</a:t>
                </a:r>
              </a:p>
            </p:txBody>
          </p:sp>
        </p:grpSp>
        <p:sp>
          <p:nvSpPr>
            <p:cNvPr id="79" name="Content Placeholder 2">
              <a:extLst>
                <a:ext uri="{FF2B5EF4-FFF2-40B4-BE49-F238E27FC236}">
                  <a16:creationId xmlns:a16="http://schemas.microsoft.com/office/drawing/2014/main" id="{246BFFEB-8FD7-489C-A0BB-76B6D7A8254A}"/>
                </a:ext>
              </a:extLst>
            </p:cNvPr>
            <p:cNvSpPr txBox="1">
              <a:spLocks/>
            </p:cNvSpPr>
            <p:nvPr/>
          </p:nvSpPr>
          <p:spPr>
            <a:xfrm>
              <a:off x="4715528" y="4208503"/>
              <a:ext cx="3937376" cy="16902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400">
                  <a:latin typeface="Montserrat" pitchFamily="2" charset="77"/>
                </a:rPr>
                <a:t>Bachelor’s degree for careers in </a:t>
              </a:r>
              <a:r>
                <a:rPr lang="en-US" sz="1500">
                  <a:latin typeface="Montserrat" pitchFamily="2" charset="77"/>
                </a:rPr>
                <a:t>accounting, business</a:t>
              </a:r>
            </a:p>
            <a:p>
              <a:pPr>
                <a:spcBef>
                  <a:spcPts val="700"/>
                </a:spcBef>
              </a:pPr>
              <a:r>
                <a:rPr lang="en-US" sz="1500">
                  <a:latin typeface="Montserrat" pitchFamily="2" charset="77"/>
                </a:rPr>
                <a:t>Associates degree for careers in engineering, computer science</a:t>
              </a:r>
            </a:p>
            <a:p>
              <a:pPr>
                <a:spcBef>
                  <a:spcPts val="700"/>
                </a:spcBef>
              </a:pPr>
              <a:r>
                <a:rPr lang="en-US" sz="1500">
                  <a:latin typeface="Montserrat" pitchFamily="2" charset="77"/>
                </a:rPr>
                <a:t>Not required for most careers in technician work, security, and IT</a:t>
              </a:r>
            </a:p>
            <a:p>
              <a:pPr marL="0" indent="0">
                <a:buFont typeface="Arial" panose="020B0604020202020204" pitchFamily="34" charset="0"/>
                <a:buNone/>
              </a:pPr>
              <a:endParaRPr lang="en-US" sz="1500">
                <a:latin typeface="Montserrat" pitchFamily="2" charset="77"/>
              </a:endParaRPr>
            </a:p>
          </p:txBody>
        </p:sp>
      </p:grpSp>
    </p:spTree>
    <p:extLst>
      <p:ext uri="{BB962C8B-B14F-4D97-AF65-F5344CB8AC3E}">
        <p14:creationId xmlns:p14="http://schemas.microsoft.com/office/powerpoint/2010/main" val="1417188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108453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B6EC-5E88-CD46-A96A-11B2A64845AC}"/>
              </a:ext>
            </a:extLst>
          </p:cNvPr>
          <p:cNvSpPr>
            <a:spLocks noGrp="1"/>
          </p:cNvSpPr>
          <p:nvPr>
            <p:ph type="title" idx="4294967295"/>
          </p:nvPr>
        </p:nvSpPr>
        <p:spPr>
          <a:xfrm>
            <a:off x="114301" y="581025"/>
            <a:ext cx="10515600" cy="1325563"/>
          </a:xfrm>
        </p:spPr>
        <p:txBody>
          <a:bodyPr>
            <a:noAutofit/>
          </a:bodyPr>
          <a:lstStyle/>
          <a:p>
            <a:r>
              <a:rPr lang="en-US" sz="3600">
                <a:latin typeface="Montserrat" pitchFamily="2" charset="77"/>
              </a:rPr>
              <a:t>7x24</a:t>
            </a:r>
            <a:br>
              <a:rPr lang="en-US" sz="3600">
                <a:latin typeface="Montserrat" pitchFamily="2" charset="77"/>
              </a:rPr>
            </a:br>
            <a:r>
              <a:rPr lang="en-US" sz="3600">
                <a:latin typeface="Montserrat" pitchFamily="2" charset="77"/>
              </a:rPr>
              <a:t>EXCHANGE</a:t>
            </a:r>
            <a:br>
              <a:rPr lang="en-US" sz="3600">
                <a:latin typeface="Montserrat" pitchFamily="2" charset="77"/>
              </a:rPr>
            </a:br>
            <a:r>
              <a:rPr lang="en-US" sz="3600" b="1">
                <a:solidFill>
                  <a:schemeClr val="bg1"/>
                </a:solidFill>
                <a:latin typeface="Montserrat SemiBold" pitchFamily="2" charset="77"/>
              </a:rPr>
              <a:t>MEMBERSHIP</a:t>
            </a:r>
          </a:p>
        </p:txBody>
      </p:sp>
      <p:pic>
        <p:nvPicPr>
          <p:cNvPr id="5" name="Picture 4" descr="Text&#10;&#10;Description automatically generated">
            <a:extLst>
              <a:ext uri="{FF2B5EF4-FFF2-40B4-BE49-F238E27FC236}">
                <a16:creationId xmlns:a16="http://schemas.microsoft.com/office/drawing/2014/main" id="{ED2B10D5-6A46-DE46-85F8-82386F7F1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1" y="581025"/>
            <a:ext cx="4382049" cy="5513077"/>
          </a:xfrm>
          <a:prstGeom prst="rect">
            <a:avLst/>
          </a:prstGeom>
          <a:ln>
            <a:solidFill>
              <a:schemeClr val="bg2"/>
            </a:solidFill>
          </a:ln>
          <a:effectLst>
            <a:outerShdw blurRad="50800" dist="38100" dir="8100000" algn="tr" rotWithShape="0">
              <a:prstClr val="black">
                <a:alpha val="40000"/>
              </a:prstClr>
            </a:outerShdw>
          </a:effectLst>
        </p:spPr>
      </p:pic>
      <p:pic>
        <p:nvPicPr>
          <p:cNvPr id="4" name="Picture 3" descr="Logo, company name&#10;&#10;Description automatically generated">
            <a:extLst>
              <a:ext uri="{FF2B5EF4-FFF2-40B4-BE49-F238E27FC236}">
                <a16:creationId xmlns:a16="http://schemas.microsoft.com/office/drawing/2014/main" id="{3180EAD6-36A9-E24A-B72F-E575BD136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2052" y="4582361"/>
            <a:ext cx="4546599" cy="1882577"/>
          </a:xfrm>
          <a:prstGeom prst="rect">
            <a:avLst/>
          </a:prstGeom>
          <a:ln>
            <a:solidFill>
              <a:schemeClr val="bg2"/>
            </a:solidFill>
          </a:ln>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86300381-88A2-9446-A04E-7AAA564027FE}"/>
              </a:ext>
            </a:extLst>
          </p:cNvPr>
          <p:cNvSpPr/>
          <p:nvPr/>
        </p:nvSpPr>
        <p:spPr>
          <a:xfrm>
            <a:off x="0" y="2310903"/>
            <a:ext cx="3429000"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Montserrat" pitchFamily="2" charset="77"/>
                <a:ea typeface="+mn-ea"/>
                <a:cs typeface="+mn-cs"/>
              </a:rPr>
              <a:t>Mentor Program:  </a:t>
            </a:r>
            <a:r>
              <a:rPr kumimoji="0" lang="en-US" sz="1800" b="0" i="0" u="none" strike="noStrike" kern="1200" cap="none" spc="0" normalizeH="0" baseline="0" noProof="0">
                <a:ln>
                  <a:noFill/>
                </a:ln>
                <a:solidFill>
                  <a:srgbClr val="00B0F0"/>
                </a:solidFill>
                <a:effectLst/>
                <a:uLnTx/>
                <a:uFillTx/>
                <a:latin typeface="Montserrat" pitchFamily="2" charset="77"/>
                <a:ea typeface="+mn-ea"/>
                <a:cs typeface="+mn-cs"/>
              </a:rPr>
              <a:t>https://www.7x24exchange.org/member-resources/mentoring/</a:t>
            </a:r>
          </a:p>
        </p:txBody>
      </p:sp>
    </p:spTree>
    <p:extLst>
      <p:ext uri="{BB962C8B-B14F-4D97-AF65-F5344CB8AC3E}">
        <p14:creationId xmlns:p14="http://schemas.microsoft.com/office/powerpoint/2010/main" val="3385602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920718" y="159080"/>
            <a:ext cx="8438606" cy="6188943"/>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648168"/>
            <a:ext cx="10515600" cy="1325563"/>
          </a:xfrm>
        </p:spPr>
        <p:txBody>
          <a:bodyPr>
            <a:normAutofit/>
          </a:bodyPr>
          <a:lstStyle/>
          <a:p>
            <a:r>
              <a:rPr lang="en-US" sz="4000">
                <a:latin typeface="Montserrat" pitchFamily="2" charset="77"/>
              </a:rPr>
              <a:t>IN </a:t>
            </a:r>
            <a:r>
              <a:rPr lang="en-US" sz="4000" b="1">
                <a:solidFill>
                  <a:srgbClr val="00B0F0"/>
                </a:solidFill>
                <a:latin typeface="Montserrat SemiBold" pitchFamily="2" charset="77"/>
              </a:rPr>
              <a:t>SUMMARY</a:t>
            </a:r>
          </a:p>
        </p:txBody>
      </p:sp>
      <p:grpSp>
        <p:nvGrpSpPr>
          <p:cNvPr id="45" name="Group 44">
            <a:extLst>
              <a:ext uri="{FF2B5EF4-FFF2-40B4-BE49-F238E27FC236}">
                <a16:creationId xmlns:a16="http://schemas.microsoft.com/office/drawing/2014/main" id="{6B23093F-F695-AE4F-86BB-9D10B8EE7829}"/>
              </a:ext>
            </a:extLst>
          </p:cNvPr>
          <p:cNvGrpSpPr/>
          <p:nvPr/>
        </p:nvGrpSpPr>
        <p:grpSpPr>
          <a:xfrm>
            <a:off x="967170" y="1588441"/>
            <a:ext cx="5270839" cy="3998420"/>
            <a:chOff x="991286" y="1873541"/>
            <a:chExt cx="5270839" cy="3998420"/>
          </a:xfrm>
        </p:grpSpPr>
        <p:sp>
          <p:nvSpPr>
            <p:cNvPr id="14" name="Content Placeholder 2">
              <a:extLst>
                <a:ext uri="{FF2B5EF4-FFF2-40B4-BE49-F238E27FC236}">
                  <a16:creationId xmlns:a16="http://schemas.microsoft.com/office/drawing/2014/main" id="{34C130D5-90EA-4147-92B8-ED0459B31437}"/>
                </a:ext>
              </a:extLst>
            </p:cNvPr>
            <p:cNvSpPr txBox="1">
              <a:spLocks/>
            </p:cNvSpPr>
            <p:nvPr/>
          </p:nvSpPr>
          <p:spPr>
            <a:xfrm>
              <a:off x="1252343" y="1873541"/>
              <a:ext cx="5009782" cy="3810000"/>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Apps store their information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Companies store their data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secure.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use cutting edge equipment.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Data Centers all over the World.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All of these Data Centers help to support “the cloud.”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cool places to work.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many career opportunities in Data Centers.</a:t>
              </a:r>
            </a:p>
          </p:txBody>
        </p:sp>
        <p:grpSp>
          <p:nvGrpSpPr>
            <p:cNvPr id="44" name="Group 43">
              <a:extLst>
                <a:ext uri="{FF2B5EF4-FFF2-40B4-BE49-F238E27FC236}">
                  <a16:creationId xmlns:a16="http://schemas.microsoft.com/office/drawing/2014/main" id="{DDA05AC7-FB3F-544F-9E8A-81AB3C01B706}"/>
                </a:ext>
              </a:extLst>
            </p:cNvPr>
            <p:cNvGrpSpPr/>
            <p:nvPr/>
          </p:nvGrpSpPr>
          <p:grpSpPr>
            <a:xfrm>
              <a:off x="991286" y="1974947"/>
              <a:ext cx="211541" cy="3897014"/>
              <a:chOff x="991286" y="1974947"/>
              <a:chExt cx="211541" cy="3897014"/>
            </a:xfrm>
          </p:grpSpPr>
          <p:grpSp>
            <p:nvGrpSpPr>
              <p:cNvPr id="19" name="Group 18">
                <a:extLst>
                  <a:ext uri="{FF2B5EF4-FFF2-40B4-BE49-F238E27FC236}">
                    <a16:creationId xmlns:a16="http://schemas.microsoft.com/office/drawing/2014/main" id="{7986DDE9-DB14-2949-AE09-1876B2358A50}"/>
                  </a:ext>
                </a:extLst>
              </p:cNvPr>
              <p:cNvGrpSpPr/>
              <p:nvPr/>
            </p:nvGrpSpPr>
            <p:grpSpPr>
              <a:xfrm>
                <a:off x="991286" y="1974947"/>
                <a:ext cx="176426" cy="212219"/>
                <a:chOff x="4192859" y="1293196"/>
                <a:chExt cx="176426" cy="212219"/>
              </a:xfrm>
            </p:grpSpPr>
            <p:sp>
              <p:nvSpPr>
                <p:cNvPr id="17" name="Rounded Rectangle 16">
                  <a:extLst>
                    <a:ext uri="{FF2B5EF4-FFF2-40B4-BE49-F238E27FC236}">
                      <a16:creationId xmlns:a16="http://schemas.microsoft.com/office/drawing/2014/main" id="{3DA94AD5-2072-4145-AFC0-F3A8E43E63FC}"/>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alf Frame 17">
                  <a:extLst>
                    <a:ext uri="{FF2B5EF4-FFF2-40B4-BE49-F238E27FC236}">
                      <a16:creationId xmlns:a16="http://schemas.microsoft.com/office/drawing/2014/main" id="{7FB1E9B6-4009-494C-886F-37EF27570E7A}"/>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20D68DE6-70F5-E94B-8550-E979216DA48A}"/>
                  </a:ext>
                </a:extLst>
              </p:cNvPr>
              <p:cNvGrpSpPr/>
              <p:nvPr/>
            </p:nvGrpSpPr>
            <p:grpSpPr>
              <a:xfrm>
                <a:off x="993784" y="2478368"/>
                <a:ext cx="176426" cy="212219"/>
                <a:chOff x="4192859" y="1293196"/>
                <a:chExt cx="176426" cy="212219"/>
              </a:xfrm>
            </p:grpSpPr>
            <p:sp>
              <p:nvSpPr>
                <p:cNvPr id="24" name="Rounded Rectangle 23">
                  <a:extLst>
                    <a:ext uri="{FF2B5EF4-FFF2-40B4-BE49-F238E27FC236}">
                      <a16:creationId xmlns:a16="http://schemas.microsoft.com/office/drawing/2014/main" id="{4BCD7628-FB94-9F42-AE29-BD330FCB8837}"/>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alf Frame 24">
                  <a:extLst>
                    <a:ext uri="{FF2B5EF4-FFF2-40B4-BE49-F238E27FC236}">
                      <a16:creationId xmlns:a16="http://schemas.microsoft.com/office/drawing/2014/main" id="{EBFB54EB-B2A4-184C-BCF6-BBA18B3B2B1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FEE707B7-020D-974F-AA34-B1C31DF42F51}"/>
                  </a:ext>
                </a:extLst>
              </p:cNvPr>
              <p:cNvGrpSpPr/>
              <p:nvPr/>
            </p:nvGrpSpPr>
            <p:grpSpPr>
              <a:xfrm>
                <a:off x="1008844" y="2942937"/>
                <a:ext cx="176426" cy="212219"/>
                <a:chOff x="4192859" y="1293196"/>
                <a:chExt cx="176426" cy="212219"/>
              </a:xfrm>
            </p:grpSpPr>
            <p:sp>
              <p:nvSpPr>
                <p:cNvPr id="27" name="Rounded Rectangle 26">
                  <a:extLst>
                    <a:ext uri="{FF2B5EF4-FFF2-40B4-BE49-F238E27FC236}">
                      <a16:creationId xmlns:a16="http://schemas.microsoft.com/office/drawing/2014/main" id="{9FE46451-1B5D-234F-AB8C-D2EFA2D11472}"/>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alf Frame 27">
                  <a:extLst>
                    <a:ext uri="{FF2B5EF4-FFF2-40B4-BE49-F238E27FC236}">
                      <a16:creationId xmlns:a16="http://schemas.microsoft.com/office/drawing/2014/main" id="{03D3CD53-12E8-0545-9959-47443C2748C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47253A29-55D6-3B4B-BC4E-24FEE39C41B5}"/>
                  </a:ext>
                </a:extLst>
              </p:cNvPr>
              <p:cNvGrpSpPr/>
              <p:nvPr/>
            </p:nvGrpSpPr>
            <p:grpSpPr>
              <a:xfrm>
                <a:off x="1011342" y="3433658"/>
                <a:ext cx="176426" cy="212219"/>
                <a:chOff x="4192859" y="1293196"/>
                <a:chExt cx="176426" cy="212219"/>
              </a:xfrm>
            </p:grpSpPr>
            <p:sp>
              <p:nvSpPr>
                <p:cNvPr id="30" name="Rounded Rectangle 29">
                  <a:extLst>
                    <a:ext uri="{FF2B5EF4-FFF2-40B4-BE49-F238E27FC236}">
                      <a16:creationId xmlns:a16="http://schemas.microsoft.com/office/drawing/2014/main" id="{57DD5D94-343F-6146-9E4E-C50032034BF8}"/>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alf Frame 30">
                  <a:extLst>
                    <a:ext uri="{FF2B5EF4-FFF2-40B4-BE49-F238E27FC236}">
                      <a16:creationId xmlns:a16="http://schemas.microsoft.com/office/drawing/2014/main" id="{61EBAABD-4063-334F-8A90-D20A0BA9CD6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15E85C8-03E1-E54C-A4E7-3E60AE0C6B9C}"/>
                  </a:ext>
                </a:extLst>
              </p:cNvPr>
              <p:cNvGrpSpPr/>
              <p:nvPr/>
            </p:nvGrpSpPr>
            <p:grpSpPr>
              <a:xfrm>
                <a:off x="1023903" y="3898656"/>
                <a:ext cx="176426" cy="212219"/>
                <a:chOff x="4192859" y="1293196"/>
                <a:chExt cx="176426" cy="212219"/>
              </a:xfrm>
            </p:grpSpPr>
            <p:sp>
              <p:nvSpPr>
                <p:cNvPr id="33" name="Rounded Rectangle 32">
                  <a:extLst>
                    <a:ext uri="{FF2B5EF4-FFF2-40B4-BE49-F238E27FC236}">
                      <a16:creationId xmlns:a16="http://schemas.microsoft.com/office/drawing/2014/main" id="{89B672AC-1D97-D942-8B66-D568B9F0E453}"/>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alf Frame 33">
                  <a:extLst>
                    <a:ext uri="{FF2B5EF4-FFF2-40B4-BE49-F238E27FC236}">
                      <a16:creationId xmlns:a16="http://schemas.microsoft.com/office/drawing/2014/main" id="{D49FA6AB-BA2B-0640-88A9-3B7C17A8E688}"/>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0C068A3E-B997-664E-ADC7-6163E05A1709}"/>
                  </a:ext>
                </a:extLst>
              </p:cNvPr>
              <p:cNvGrpSpPr/>
              <p:nvPr/>
            </p:nvGrpSpPr>
            <p:grpSpPr>
              <a:xfrm>
                <a:off x="1026401" y="4389377"/>
                <a:ext cx="176426" cy="212219"/>
                <a:chOff x="4192859" y="1293196"/>
                <a:chExt cx="176426" cy="212219"/>
              </a:xfrm>
            </p:grpSpPr>
            <p:sp>
              <p:nvSpPr>
                <p:cNvPr id="36" name="Rounded Rectangle 35">
                  <a:extLst>
                    <a:ext uri="{FF2B5EF4-FFF2-40B4-BE49-F238E27FC236}">
                      <a16:creationId xmlns:a16="http://schemas.microsoft.com/office/drawing/2014/main" id="{F5D9E83D-FEAB-5C4F-949B-2EB862AF3985}"/>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alf Frame 36">
                  <a:extLst>
                    <a:ext uri="{FF2B5EF4-FFF2-40B4-BE49-F238E27FC236}">
                      <a16:creationId xmlns:a16="http://schemas.microsoft.com/office/drawing/2014/main" id="{7ED3BFEC-D31D-AD4E-813C-419039CFD039}"/>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BEF5D816-8375-214C-9E4D-A74F663E6C6C}"/>
                  </a:ext>
                </a:extLst>
              </p:cNvPr>
              <p:cNvGrpSpPr/>
              <p:nvPr/>
            </p:nvGrpSpPr>
            <p:grpSpPr>
              <a:xfrm>
                <a:off x="1006346" y="5169021"/>
                <a:ext cx="176426" cy="212219"/>
                <a:chOff x="4192859" y="1293196"/>
                <a:chExt cx="176426" cy="212219"/>
              </a:xfrm>
            </p:grpSpPr>
            <p:sp>
              <p:nvSpPr>
                <p:cNvPr id="39" name="Rounded Rectangle 38">
                  <a:extLst>
                    <a:ext uri="{FF2B5EF4-FFF2-40B4-BE49-F238E27FC236}">
                      <a16:creationId xmlns:a16="http://schemas.microsoft.com/office/drawing/2014/main" id="{C2B8AA4D-8EF3-E94C-AFCC-EC219B63D680}"/>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alf Frame 39">
                  <a:extLst>
                    <a:ext uri="{FF2B5EF4-FFF2-40B4-BE49-F238E27FC236}">
                      <a16:creationId xmlns:a16="http://schemas.microsoft.com/office/drawing/2014/main" id="{26E77520-C6DC-9D45-B62A-7C7FA0E60B5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7E3C015B-27D7-5C49-B80D-E31489139A15}"/>
                  </a:ext>
                </a:extLst>
              </p:cNvPr>
              <p:cNvGrpSpPr/>
              <p:nvPr/>
            </p:nvGrpSpPr>
            <p:grpSpPr>
              <a:xfrm>
                <a:off x="1008844" y="5659742"/>
                <a:ext cx="176426" cy="212219"/>
                <a:chOff x="4192859" y="1293196"/>
                <a:chExt cx="176426" cy="212219"/>
              </a:xfrm>
            </p:grpSpPr>
            <p:sp>
              <p:nvSpPr>
                <p:cNvPr id="42" name="Rounded Rectangle 41">
                  <a:extLst>
                    <a:ext uri="{FF2B5EF4-FFF2-40B4-BE49-F238E27FC236}">
                      <a16:creationId xmlns:a16="http://schemas.microsoft.com/office/drawing/2014/main" id="{64EC1693-12B3-0546-AB00-F506689498D1}"/>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alf Frame 42">
                  <a:extLst>
                    <a:ext uri="{FF2B5EF4-FFF2-40B4-BE49-F238E27FC236}">
                      <a16:creationId xmlns:a16="http://schemas.microsoft.com/office/drawing/2014/main" id="{A1C89179-5EAF-854E-A904-A130BEA5665E}"/>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115710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594D027-FD74-BF4D-A9AF-BADD4FBBAE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3CF7E43-D597-2041-9D99-8618690D40EF}"/>
              </a:ext>
            </a:extLst>
          </p:cNvPr>
          <p:cNvSpPr/>
          <p:nvPr/>
        </p:nvSpPr>
        <p:spPr>
          <a:xfrm>
            <a:off x="327546" y="614149"/>
            <a:ext cx="3985147" cy="312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0CEBB7-D0B4-204E-A8A8-3135DD933E48}"/>
              </a:ext>
            </a:extLst>
          </p:cNvPr>
          <p:cNvSpPr txBox="1"/>
          <p:nvPr/>
        </p:nvSpPr>
        <p:spPr>
          <a:xfrm>
            <a:off x="421491" y="1785570"/>
            <a:ext cx="4793300" cy="3016210"/>
          </a:xfrm>
          <a:prstGeom prst="rect">
            <a:avLst/>
          </a:prstGeom>
          <a:noFill/>
        </p:spPr>
        <p:txBody>
          <a:bodyPr wrap="none" rtlCol="0">
            <a:spAutoFit/>
          </a:bodyPr>
          <a:lstStyle/>
          <a:p>
            <a:r>
              <a:rPr lang="en-US" sz="4000">
                <a:latin typeface="Montserrat" pitchFamily="2" charset="77"/>
              </a:rPr>
              <a:t>WHAT IS A</a:t>
            </a:r>
          </a:p>
          <a:p>
            <a:r>
              <a:rPr lang="en-US" sz="7500" b="1">
                <a:solidFill>
                  <a:srgbClr val="00B0F0"/>
                </a:solidFill>
                <a:latin typeface="Montserrat SemiBold" pitchFamily="2" charset="77"/>
              </a:rPr>
              <a:t>DATA</a:t>
            </a:r>
          </a:p>
          <a:p>
            <a:r>
              <a:rPr lang="en-US" sz="7500" b="1">
                <a:solidFill>
                  <a:srgbClr val="00B0F0"/>
                </a:solidFill>
                <a:latin typeface="Montserrat SemiBold" pitchFamily="2" charset="77"/>
              </a:rPr>
              <a:t>CENTER?</a:t>
            </a:r>
          </a:p>
        </p:txBody>
      </p:sp>
      <p:cxnSp>
        <p:nvCxnSpPr>
          <p:cNvPr id="11" name="Straight Connector 10">
            <a:extLst>
              <a:ext uri="{FF2B5EF4-FFF2-40B4-BE49-F238E27FC236}">
                <a16:creationId xmlns:a16="http://schemas.microsoft.com/office/drawing/2014/main" id="{DBA4FE0B-3C44-1944-B179-1523F3056E53}"/>
              </a:ext>
            </a:extLst>
          </p:cNvPr>
          <p:cNvCxnSpPr/>
          <p:nvPr/>
        </p:nvCxnSpPr>
        <p:spPr>
          <a:xfrm>
            <a:off x="559558" y="1351128"/>
            <a:ext cx="206081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8D078EB5-0FE8-A846-9740-5BB01455EB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015D7B61-EC4E-914A-8E6A-F2C89A8BFE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924" y="5763689"/>
            <a:ext cx="1991094" cy="991630"/>
          </a:xfrm>
          <a:prstGeom prst="rect">
            <a:avLst/>
          </a:prstGeom>
        </p:spPr>
      </p:pic>
    </p:spTree>
    <p:extLst>
      <p:ext uri="{BB962C8B-B14F-4D97-AF65-F5344CB8AC3E}">
        <p14:creationId xmlns:p14="http://schemas.microsoft.com/office/powerpoint/2010/main" val="59242630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Montserrat" pitchFamily="2" charset="77"/>
                <a:ea typeface="+mn-ea"/>
                <a:cs typeface="+mn-cs"/>
              </a:rPr>
              <a:t>CLASS </a:t>
            </a:r>
            <a:r>
              <a:rPr kumimoji="0" lang="en-US" sz="5000" b="1" i="0" u="none" strike="noStrike" kern="1200" cap="none" spc="0" normalizeH="0" baseline="0" noProof="0">
                <a:ln>
                  <a:noFill/>
                </a:ln>
                <a:solidFill>
                  <a:srgbClr val="00A7E4"/>
                </a:solidFill>
                <a:effectLst/>
                <a:uLnTx/>
                <a:uFillTx/>
                <a:latin typeface="Montserrat" pitchFamily="2" charset="77"/>
                <a:ea typeface="+mn-ea"/>
                <a:cs typeface="+mn-cs"/>
              </a:rPr>
              <a:t>DISCUSSION</a:t>
            </a:r>
          </a:p>
        </p:txBody>
      </p:sp>
      <p:sp>
        <p:nvSpPr>
          <p:cNvPr id="32" name="Cloud Callout 31">
            <a:extLst>
              <a:ext uri="{FF2B5EF4-FFF2-40B4-BE49-F238E27FC236}">
                <a16:creationId xmlns:a16="http://schemas.microsoft.com/office/drawing/2014/main" id="{FE5CB849-9484-1D42-A009-6F61A95151B3}"/>
              </a:ext>
            </a:extLst>
          </p:cNvPr>
          <p:cNvSpPr/>
          <p:nvPr/>
        </p:nvSpPr>
        <p:spPr>
          <a:xfrm>
            <a:off x="1139660" y="2107496"/>
            <a:ext cx="2933700" cy="1905000"/>
          </a:xfrm>
          <a:prstGeom prst="cloudCallout">
            <a:avLst>
              <a:gd name="adj1" fmla="val -52002"/>
              <a:gd name="adj2" fmla="val 11174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3" name="Rounded Rectangular Callout 32">
            <a:extLst>
              <a:ext uri="{FF2B5EF4-FFF2-40B4-BE49-F238E27FC236}">
                <a16:creationId xmlns:a16="http://schemas.microsoft.com/office/drawing/2014/main" id="{2E5320E9-0DBD-3947-82B2-A2A62E479A5A}"/>
              </a:ext>
            </a:extLst>
          </p:cNvPr>
          <p:cNvSpPr/>
          <p:nvPr/>
        </p:nvSpPr>
        <p:spPr>
          <a:xfrm>
            <a:off x="4641440" y="1549019"/>
            <a:ext cx="2330861" cy="1510977"/>
          </a:xfrm>
          <a:prstGeom prst="wedgeRoundRectCallout">
            <a:avLst>
              <a:gd name="adj1" fmla="val -20210"/>
              <a:gd name="adj2" fmla="val 102836"/>
              <a:gd name="adj3" fmla="val 1666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DACF3348-5526-FA43-AA1B-15B591586D0C}"/>
              </a:ext>
            </a:extLst>
          </p:cNvPr>
          <p:cNvSpPr txBox="1"/>
          <p:nvPr/>
        </p:nvSpPr>
        <p:spPr>
          <a:xfrm>
            <a:off x="1500622" y="2403430"/>
            <a:ext cx="21303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How important are Data Centers in our everyday lives?</a:t>
            </a:r>
          </a:p>
        </p:txBody>
      </p:sp>
      <p:sp>
        <p:nvSpPr>
          <p:cNvPr id="35" name="TextBox 34">
            <a:extLst>
              <a:ext uri="{FF2B5EF4-FFF2-40B4-BE49-F238E27FC236}">
                <a16:creationId xmlns:a16="http://schemas.microsoft.com/office/drawing/2014/main" id="{D4A1A59D-F3CC-D14D-8661-7BA61FBDA782}"/>
              </a:ext>
            </a:extLst>
          </p:cNvPr>
          <p:cNvSpPr txBox="1"/>
          <p:nvPr/>
        </p:nvSpPr>
        <p:spPr>
          <a:xfrm>
            <a:off x="4741584" y="1571945"/>
            <a:ext cx="213057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do you think it would be like to work in a Data Center?</a:t>
            </a:r>
          </a:p>
        </p:txBody>
      </p:sp>
      <p:sp>
        <p:nvSpPr>
          <p:cNvPr id="36" name="Oval Callout 35">
            <a:extLst>
              <a:ext uri="{FF2B5EF4-FFF2-40B4-BE49-F238E27FC236}">
                <a16:creationId xmlns:a16="http://schemas.microsoft.com/office/drawing/2014/main" id="{21DD2BF8-7F3E-AE44-9672-935D24E89693}"/>
              </a:ext>
            </a:extLst>
          </p:cNvPr>
          <p:cNvSpPr/>
          <p:nvPr/>
        </p:nvSpPr>
        <p:spPr>
          <a:xfrm>
            <a:off x="8118642" y="1619334"/>
            <a:ext cx="3035300" cy="1551801"/>
          </a:xfrm>
          <a:prstGeom prst="wedgeEllipseCallout">
            <a:avLst>
              <a:gd name="adj1" fmla="val 46151"/>
              <a:gd name="adj2" fmla="val 125592"/>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1BB77750-7C0B-4A40-B635-7E5F55F0B85F}"/>
              </a:ext>
            </a:extLst>
          </p:cNvPr>
          <p:cNvSpPr/>
          <p:nvPr/>
        </p:nvSpPr>
        <p:spPr>
          <a:xfrm>
            <a:off x="8246633" y="1861445"/>
            <a:ext cx="2779318"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If you had to build a Data Center, where would you build it and why there?</a:t>
            </a:r>
          </a:p>
        </p:txBody>
      </p:sp>
      <p:sp>
        <p:nvSpPr>
          <p:cNvPr id="38" name="Cloud Callout 37">
            <a:extLst>
              <a:ext uri="{FF2B5EF4-FFF2-40B4-BE49-F238E27FC236}">
                <a16:creationId xmlns:a16="http://schemas.microsoft.com/office/drawing/2014/main" id="{8D690A4B-A8AD-6A4F-9278-45AEFD79BF0A}"/>
              </a:ext>
            </a:extLst>
          </p:cNvPr>
          <p:cNvSpPr/>
          <p:nvPr/>
        </p:nvSpPr>
        <p:spPr>
          <a:xfrm>
            <a:off x="6825838" y="3505368"/>
            <a:ext cx="3080161" cy="1905000"/>
          </a:xfrm>
          <a:prstGeom prst="cloudCallout">
            <a:avLst>
              <a:gd name="adj1" fmla="val 45888"/>
              <a:gd name="adj2" fmla="val 75591"/>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5387D04-7699-F744-91AA-496F9D76676A}"/>
              </a:ext>
            </a:extLst>
          </p:cNvPr>
          <p:cNvSpPr/>
          <p:nvPr/>
        </p:nvSpPr>
        <p:spPr>
          <a:xfrm>
            <a:off x="7413418" y="3895152"/>
            <a:ext cx="1905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would your Data Center look like?</a:t>
            </a:r>
          </a:p>
        </p:txBody>
      </p:sp>
      <p:sp>
        <p:nvSpPr>
          <p:cNvPr id="40" name="Oval Callout 39">
            <a:extLst>
              <a:ext uri="{FF2B5EF4-FFF2-40B4-BE49-F238E27FC236}">
                <a16:creationId xmlns:a16="http://schemas.microsoft.com/office/drawing/2014/main" id="{86DDDF7B-313F-364E-853F-C75B63D99F03}"/>
              </a:ext>
            </a:extLst>
          </p:cNvPr>
          <p:cNvSpPr/>
          <p:nvPr/>
        </p:nvSpPr>
        <p:spPr>
          <a:xfrm>
            <a:off x="2565814" y="4206798"/>
            <a:ext cx="2680852" cy="1447800"/>
          </a:xfrm>
          <a:prstGeom prst="wedgeEllipseCallout">
            <a:avLst>
              <a:gd name="adj1" fmla="val 22277"/>
              <a:gd name="adj2" fmla="val 9038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11551B50-2EAF-404C-9295-8FD2744F9376}"/>
              </a:ext>
            </a:extLst>
          </p:cNvPr>
          <p:cNvSpPr/>
          <p:nvPr/>
        </p:nvSpPr>
        <p:spPr>
          <a:xfrm>
            <a:off x="2720686" y="4487038"/>
            <a:ext cx="2371107" cy="92333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job would you want in a Data Center?</a:t>
            </a:r>
          </a:p>
        </p:txBody>
      </p:sp>
    </p:spTree>
    <p:extLst>
      <p:ext uri="{BB962C8B-B14F-4D97-AF65-F5344CB8AC3E}">
        <p14:creationId xmlns:p14="http://schemas.microsoft.com/office/powerpoint/2010/main" val="4178233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6614-0B3D-6F4C-9C70-EB02E9759C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6EF2F6-DBBA-D244-A813-386F91D3D5E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A1E4E24-9B46-65B7-014D-69C4917AB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4E88E0A-5DFA-03A6-7044-5C43806B64F3}"/>
              </a:ext>
            </a:extLst>
          </p:cNvPr>
          <p:cNvPicPr>
            <a:picLocks noChangeAspect="1"/>
          </p:cNvPicPr>
          <p:nvPr/>
        </p:nvPicPr>
        <p:blipFill>
          <a:blip r:embed="rId4"/>
          <a:srcRect/>
          <a:stretch/>
        </p:blipFill>
        <p:spPr>
          <a:xfrm>
            <a:off x="-1" y="3831928"/>
            <a:ext cx="12192000" cy="3026071"/>
          </a:xfrm>
          <a:prstGeom prst="rect">
            <a:avLst/>
          </a:prstGeom>
        </p:spPr>
      </p:pic>
    </p:spTree>
    <p:extLst>
      <p:ext uri="{BB962C8B-B14F-4D97-AF65-F5344CB8AC3E}">
        <p14:creationId xmlns:p14="http://schemas.microsoft.com/office/powerpoint/2010/main" val="81467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platform, computer, subway&#10;&#10;Description automatically generated">
            <a:extLst>
              <a:ext uri="{FF2B5EF4-FFF2-40B4-BE49-F238E27FC236}">
                <a16:creationId xmlns:a16="http://schemas.microsoft.com/office/drawing/2014/main" id="{75395D3D-00C4-B94C-B4B8-90C200E0B6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9" name="Rectangle 8">
            <a:extLst>
              <a:ext uri="{FF2B5EF4-FFF2-40B4-BE49-F238E27FC236}">
                <a16:creationId xmlns:a16="http://schemas.microsoft.com/office/drawing/2014/main" id="{2DE629E7-EB00-C54A-B9B8-2CA73BCF6E77}"/>
              </a:ext>
            </a:extLst>
          </p:cNvPr>
          <p:cNvSpPr/>
          <p:nvPr/>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with medium confidence">
            <a:extLst>
              <a:ext uri="{FF2B5EF4-FFF2-40B4-BE49-F238E27FC236}">
                <a16:creationId xmlns:a16="http://schemas.microsoft.com/office/drawing/2014/main" id="{AC5C248A-B5E7-0F4C-A1EB-D96F457B6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
        <p:nvSpPr>
          <p:cNvPr id="13" name="TextBox 12">
            <a:extLst>
              <a:ext uri="{FF2B5EF4-FFF2-40B4-BE49-F238E27FC236}">
                <a16:creationId xmlns:a16="http://schemas.microsoft.com/office/drawing/2014/main" id="{82154467-191E-134F-A00A-AC7D23276EDD}"/>
              </a:ext>
            </a:extLst>
          </p:cNvPr>
          <p:cNvSpPr txBox="1"/>
          <p:nvPr/>
        </p:nvSpPr>
        <p:spPr>
          <a:xfrm>
            <a:off x="4928783" y="447533"/>
            <a:ext cx="7914619" cy="1631216"/>
          </a:xfrm>
          <a:prstGeom prst="rect">
            <a:avLst/>
          </a:prstGeom>
          <a:noFill/>
        </p:spPr>
        <p:txBody>
          <a:bodyPr wrap="square" rtlCol="0">
            <a:spAutoFit/>
          </a:bodyPr>
          <a:lstStyle/>
          <a:p>
            <a:r>
              <a:rPr lang="en-US" sz="5000">
                <a:solidFill>
                  <a:srgbClr val="000000"/>
                </a:solidFill>
                <a:latin typeface="Montserrat" pitchFamily="2" charset="77"/>
              </a:rPr>
              <a:t>WHERE THE</a:t>
            </a:r>
          </a:p>
          <a:p>
            <a:r>
              <a:rPr lang="en-US" sz="5000" b="1">
                <a:solidFill>
                  <a:srgbClr val="00A7E4"/>
                </a:solidFill>
                <a:latin typeface="Montserrat SemiBold" pitchFamily="2" charset="77"/>
              </a:rPr>
              <a:t>INTERNET LIVES</a:t>
            </a:r>
          </a:p>
        </p:txBody>
      </p:sp>
      <p:pic>
        <p:nvPicPr>
          <p:cNvPr id="14" name="Picture 13" descr="A picture containing graphical user interface&#10;&#10;Description automatically generated">
            <a:extLst>
              <a:ext uri="{FF2B5EF4-FFF2-40B4-BE49-F238E27FC236}">
                <a16:creationId xmlns:a16="http://schemas.microsoft.com/office/drawing/2014/main" id="{E7BBE9A8-4BB0-F149-A7F4-D6E77A138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433" y="1748882"/>
            <a:ext cx="7839421" cy="4593523"/>
          </a:xfrm>
          <a:prstGeom prst="rect">
            <a:avLst/>
          </a:prstGeom>
        </p:spPr>
      </p:pic>
    </p:spTree>
    <p:extLst>
      <p:ext uri="{BB962C8B-B14F-4D97-AF65-F5344CB8AC3E}">
        <p14:creationId xmlns:p14="http://schemas.microsoft.com/office/powerpoint/2010/main" val="409860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04EE5A94-9D36-E04E-A071-0464A34C3383}"/>
              </a:ext>
            </a:extLst>
          </p:cNvPr>
          <p:cNvCxnSpPr>
            <a:cxnSpLocks/>
            <a:endCxn id="108" idx="2"/>
          </p:cNvCxnSpPr>
          <p:nvPr/>
        </p:nvCxnSpPr>
        <p:spPr>
          <a:xfrm flipH="1">
            <a:off x="9217198" y="2257642"/>
            <a:ext cx="1941426" cy="3295531"/>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941587-8E13-314D-82FD-531C17508BC7}"/>
              </a:ext>
            </a:extLst>
          </p:cNvPr>
          <p:cNvSpPr txBox="1"/>
          <p:nvPr/>
        </p:nvSpPr>
        <p:spPr>
          <a:xfrm>
            <a:off x="394494" y="166160"/>
            <a:ext cx="811953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Montserrat" pitchFamily="2" charset="77"/>
                <a:ea typeface="+mn-ea"/>
                <a:cs typeface="+mn-cs"/>
              </a:rPr>
              <a:t>DATA CENTERS </a:t>
            </a:r>
            <a:r>
              <a:rPr kumimoji="0" lang="en-US" sz="6000" b="1" i="0" u="none" strike="noStrike" kern="1200" cap="none" spc="0" normalizeH="0" baseline="0" noProof="0">
                <a:ln>
                  <a:noFill/>
                </a:ln>
                <a:solidFill>
                  <a:prstClr val="white"/>
                </a:solidFill>
                <a:effectLst/>
                <a:uLnTx/>
                <a:uFillTx/>
                <a:latin typeface="Montserrat" pitchFamily="2" charset="77"/>
                <a:ea typeface="+mn-ea"/>
                <a:cs typeface="+mn-cs"/>
              </a:rPr>
              <a:t>ARE</a:t>
            </a:r>
          </a:p>
        </p:txBody>
      </p:sp>
      <p:sp>
        <p:nvSpPr>
          <p:cNvPr id="24" name="TextBox 23">
            <a:extLst>
              <a:ext uri="{FF2B5EF4-FFF2-40B4-BE49-F238E27FC236}">
                <a16:creationId xmlns:a16="http://schemas.microsoft.com/office/drawing/2014/main" id="{C033961B-D057-8445-89BB-C5E5F24094FF}"/>
              </a:ext>
            </a:extLst>
          </p:cNvPr>
          <p:cNvSpPr txBox="1"/>
          <p:nvPr/>
        </p:nvSpPr>
        <p:spPr>
          <a:xfrm>
            <a:off x="3959690" y="1971020"/>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Montserrat" pitchFamily="2" charset="77"/>
              </a:rPr>
              <a:t>HOME OF THE “CLOUD” AND ALL INTERNET TRAFFIC</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6" name="TextBox 25">
            <a:extLst>
              <a:ext uri="{FF2B5EF4-FFF2-40B4-BE49-F238E27FC236}">
                <a16:creationId xmlns:a16="http://schemas.microsoft.com/office/drawing/2014/main" id="{201F92C4-C0A5-AF41-A231-5E28F52AEBF4}"/>
              </a:ext>
            </a:extLst>
          </p:cNvPr>
          <p:cNvSpPr txBox="1"/>
          <p:nvPr/>
        </p:nvSpPr>
        <p:spPr>
          <a:xfrm>
            <a:off x="3959691" y="2828187"/>
            <a:ext cx="3779641" cy="646331"/>
          </a:xfrm>
          <a:prstGeom prst="rect">
            <a:avLst/>
          </a:prstGeom>
          <a:solidFill>
            <a:schemeClr val="bg2">
              <a:lumMod val="9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CENTRALIZED DATA STORAGE &amp; PROCESSING</a:t>
            </a:r>
          </a:p>
        </p:txBody>
      </p:sp>
      <p:sp>
        <p:nvSpPr>
          <p:cNvPr id="27" name="Rectangle 26">
            <a:extLst>
              <a:ext uri="{FF2B5EF4-FFF2-40B4-BE49-F238E27FC236}">
                <a16:creationId xmlns:a16="http://schemas.microsoft.com/office/drawing/2014/main" id="{829A92CC-6001-2F4A-A804-94C28D713104}"/>
              </a:ext>
            </a:extLst>
          </p:cNvPr>
          <p:cNvSpPr/>
          <p:nvPr/>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1" name="Group 60">
            <a:extLst>
              <a:ext uri="{FF2B5EF4-FFF2-40B4-BE49-F238E27FC236}">
                <a16:creationId xmlns:a16="http://schemas.microsoft.com/office/drawing/2014/main" id="{707BF6C7-33C1-9E4A-AE68-82823460335D}"/>
              </a:ext>
            </a:extLst>
          </p:cNvPr>
          <p:cNvGrpSpPr/>
          <p:nvPr/>
        </p:nvGrpSpPr>
        <p:grpSpPr>
          <a:xfrm>
            <a:off x="9701097" y="1310646"/>
            <a:ext cx="2502778" cy="2516947"/>
            <a:chOff x="9701097" y="1310646"/>
            <a:chExt cx="2502778" cy="2516947"/>
          </a:xfrm>
        </p:grpSpPr>
        <p:grpSp>
          <p:nvGrpSpPr>
            <p:cNvPr id="47" name="Group 46">
              <a:extLst>
                <a:ext uri="{FF2B5EF4-FFF2-40B4-BE49-F238E27FC236}">
                  <a16:creationId xmlns:a16="http://schemas.microsoft.com/office/drawing/2014/main" id="{F07F99B8-2839-F141-AECE-5961EF023217}"/>
                </a:ext>
              </a:extLst>
            </p:cNvPr>
            <p:cNvGrpSpPr/>
            <p:nvPr/>
          </p:nvGrpSpPr>
          <p:grpSpPr>
            <a:xfrm rot="11274435">
              <a:off x="9701097" y="1665240"/>
              <a:ext cx="1438484" cy="2162353"/>
              <a:chOff x="1567543" y="4083460"/>
              <a:chExt cx="1438484" cy="2162353"/>
            </a:xfrm>
          </p:grpSpPr>
          <p:grpSp>
            <p:nvGrpSpPr>
              <p:cNvPr id="49" name="Group 48">
                <a:extLst>
                  <a:ext uri="{FF2B5EF4-FFF2-40B4-BE49-F238E27FC236}">
                    <a16:creationId xmlns:a16="http://schemas.microsoft.com/office/drawing/2014/main" id="{47016CE3-64C3-7E4D-8D6D-20C1E2F584F2}"/>
                  </a:ext>
                </a:extLst>
              </p:cNvPr>
              <p:cNvGrpSpPr/>
              <p:nvPr/>
            </p:nvGrpSpPr>
            <p:grpSpPr>
              <a:xfrm>
                <a:off x="1787236" y="5103598"/>
                <a:ext cx="735699" cy="1142215"/>
                <a:chOff x="1271230" y="4865170"/>
                <a:chExt cx="735699" cy="1142215"/>
              </a:xfrm>
            </p:grpSpPr>
            <p:cxnSp>
              <p:nvCxnSpPr>
                <p:cNvPr id="59" name="Straight Connector 58">
                  <a:extLst>
                    <a:ext uri="{FF2B5EF4-FFF2-40B4-BE49-F238E27FC236}">
                      <a16:creationId xmlns:a16="http://schemas.microsoft.com/office/drawing/2014/main" id="{A008096F-4EDF-8C4B-867D-54F5D310D43E}"/>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8AB0E671-B8F5-B947-BD42-69F69E5837F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B2863BB5-264F-B049-A9CE-B43FF9D949D6}"/>
                  </a:ext>
                </a:extLst>
              </p:cNvPr>
              <p:cNvGrpSpPr/>
              <p:nvPr/>
            </p:nvGrpSpPr>
            <p:grpSpPr>
              <a:xfrm>
                <a:off x="1567543" y="4083460"/>
                <a:ext cx="1438484" cy="1889828"/>
                <a:chOff x="1567543" y="4083460"/>
                <a:chExt cx="1438484" cy="1889828"/>
              </a:xfrm>
            </p:grpSpPr>
            <p:grpSp>
              <p:nvGrpSpPr>
                <p:cNvPr id="51" name="Group 50">
                  <a:extLst>
                    <a:ext uri="{FF2B5EF4-FFF2-40B4-BE49-F238E27FC236}">
                      <a16:creationId xmlns:a16="http://schemas.microsoft.com/office/drawing/2014/main" id="{26FA71A9-7DC0-C146-9A3D-476539D281DD}"/>
                    </a:ext>
                  </a:extLst>
                </p:cNvPr>
                <p:cNvGrpSpPr/>
                <p:nvPr/>
              </p:nvGrpSpPr>
              <p:grpSpPr>
                <a:xfrm>
                  <a:off x="1567543" y="4865170"/>
                  <a:ext cx="439386" cy="764909"/>
                  <a:chOff x="1567543" y="4865170"/>
                  <a:chExt cx="439386" cy="764909"/>
                </a:xfrm>
              </p:grpSpPr>
              <p:cxnSp>
                <p:nvCxnSpPr>
                  <p:cNvPr id="57" name="Straight Connector 56">
                    <a:extLst>
                      <a:ext uri="{FF2B5EF4-FFF2-40B4-BE49-F238E27FC236}">
                        <a16:creationId xmlns:a16="http://schemas.microsoft.com/office/drawing/2014/main" id="{1295D3E6-C136-1449-8288-BE065A521C14}"/>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EEA1ED1-8221-7D42-A8AC-CAA3C388CF28}"/>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8E4CA0CB-F9A3-C943-92C1-EA5148A786E7}"/>
                    </a:ext>
                  </a:extLst>
                </p:cNvPr>
                <p:cNvGrpSpPr/>
                <p:nvPr/>
              </p:nvGrpSpPr>
              <p:grpSpPr>
                <a:xfrm>
                  <a:off x="1650669" y="4508322"/>
                  <a:ext cx="872266" cy="1464966"/>
                  <a:chOff x="1134663" y="4865170"/>
                  <a:chExt cx="872266" cy="1464966"/>
                </a:xfrm>
              </p:grpSpPr>
              <p:cxnSp>
                <p:nvCxnSpPr>
                  <p:cNvPr id="55" name="Straight Connector 54">
                    <a:extLst>
                      <a:ext uri="{FF2B5EF4-FFF2-40B4-BE49-F238E27FC236}">
                        <a16:creationId xmlns:a16="http://schemas.microsoft.com/office/drawing/2014/main" id="{C43E9A32-D8E5-AE4B-BE9C-8B89189712AD}"/>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E096BC9D-5931-5943-A497-D95C619A907C}"/>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3" name="Straight Connector 52">
                  <a:extLst>
                    <a:ext uri="{FF2B5EF4-FFF2-40B4-BE49-F238E27FC236}">
                      <a16:creationId xmlns:a16="http://schemas.microsoft.com/office/drawing/2014/main" id="{0C513FAD-D265-9244-96FB-8684F901D96B}"/>
                    </a:ext>
                  </a:extLst>
                </p:cNvPr>
                <p:cNvCxnSpPr>
                  <a:cxnSpLocks/>
                </p:cNvCxnSpPr>
                <p:nvPr/>
              </p:nvCxnSpPr>
              <p:spPr>
                <a:xfrm rot="10325565" flipH="1">
                  <a:off x="1599983" y="4083460"/>
                  <a:ext cx="1406044" cy="1880582"/>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0DFE09-F419-8942-932E-93C665B0F969}"/>
                    </a:ext>
                  </a:extLst>
                </p:cNvPr>
                <p:cNvCxnSpPr/>
                <p:nvPr/>
              </p:nvCxnSpPr>
              <p:spPr>
                <a:xfrm flipV="1">
                  <a:off x="1600882" y="4192616"/>
                  <a:ext cx="914400" cy="1567543"/>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16" name="Picture 15" descr="A picture containing dark&#10;&#10;Description automatically generated">
              <a:extLst>
                <a:ext uri="{FF2B5EF4-FFF2-40B4-BE49-F238E27FC236}">
                  <a16:creationId xmlns:a16="http://schemas.microsoft.com/office/drawing/2014/main" id="{951FBD68-59D9-3C45-B9B5-BDAED20FCB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75074" y="1310646"/>
              <a:ext cx="1828801" cy="1826790"/>
            </a:xfrm>
            <a:prstGeom prst="rect">
              <a:avLst/>
            </a:prstGeom>
          </p:spPr>
        </p:pic>
      </p:grpSp>
      <p:grpSp>
        <p:nvGrpSpPr>
          <p:cNvPr id="68" name="Group 67">
            <a:extLst>
              <a:ext uri="{FF2B5EF4-FFF2-40B4-BE49-F238E27FC236}">
                <a16:creationId xmlns:a16="http://schemas.microsoft.com/office/drawing/2014/main" id="{92A7EE59-81FF-0944-A898-0FBCE6493D2B}"/>
              </a:ext>
            </a:extLst>
          </p:cNvPr>
          <p:cNvGrpSpPr/>
          <p:nvPr/>
        </p:nvGrpSpPr>
        <p:grpSpPr>
          <a:xfrm>
            <a:off x="0" y="2077496"/>
            <a:ext cx="5460069" cy="4790511"/>
            <a:chOff x="0" y="2077496"/>
            <a:chExt cx="5460069" cy="4790511"/>
          </a:xfrm>
        </p:grpSpPr>
        <p:grpSp>
          <p:nvGrpSpPr>
            <p:cNvPr id="31" name="Group 30">
              <a:extLst>
                <a:ext uri="{FF2B5EF4-FFF2-40B4-BE49-F238E27FC236}">
                  <a16:creationId xmlns:a16="http://schemas.microsoft.com/office/drawing/2014/main" id="{944B4580-4435-F448-B520-8C112D6B8CCB}"/>
                </a:ext>
              </a:extLst>
            </p:cNvPr>
            <p:cNvGrpSpPr/>
            <p:nvPr/>
          </p:nvGrpSpPr>
          <p:grpSpPr>
            <a:xfrm>
              <a:off x="0" y="2294185"/>
              <a:ext cx="5460069" cy="4573822"/>
              <a:chOff x="511545" y="2142944"/>
              <a:chExt cx="5460069" cy="4573822"/>
            </a:xfrm>
          </p:grpSpPr>
          <p:grpSp>
            <p:nvGrpSpPr>
              <p:cNvPr id="32" name="Group 31">
                <a:extLst>
                  <a:ext uri="{FF2B5EF4-FFF2-40B4-BE49-F238E27FC236}">
                    <a16:creationId xmlns:a16="http://schemas.microsoft.com/office/drawing/2014/main" id="{41408003-CE7A-3A45-8A36-A9306F23050C}"/>
                  </a:ext>
                </a:extLst>
              </p:cNvPr>
              <p:cNvGrpSpPr/>
              <p:nvPr/>
            </p:nvGrpSpPr>
            <p:grpSpPr>
              <a:xfrm>
                <a:off x="1567543" y="2142944"/>
                <a:ext cx="2016894" cy="4102869"/>
                <a:chOff x="1567543" y="2142944"/>
                <a:chExt cx="2016894" cy="4102869"/>
              </a:xfrm>
            </p:grpSpPr>
            <p:grpSp>
              <p:nvGrpSpPr>
                <p:cNvPr id="34" name="Group 33">
                  <a:extLst>
                    <a:ext uri="{FF2B5EF4-FFF2-40B4-BE49-F238E27FC236}">
                      <a16:creationId xmlns:a16="http://schemas.microsoft.com/office/drawing/2014/main" id="{922A04AF-5B93-FA4D-BF17-F1A2FA047918}"/>
                    </a:ext>
                  </a:extLst>
                </p:cNvPr>
                <p:cNvGrpSpPr/>
                <p:nvPr/>
              </p:nvGrpSpPr>
              <p:grpSpPr>
                <a:xfrm>
                  <a:off x="1787236" y="5103598"/>
                  <a:ext cx="735699" cy="1142215"/>
                  <a:chOff x="1271230" y="4865170"/>
                  <a:chExt cx="735699" cy="1142215"/>
                </a:xfrm>
              </p:grpSpPr>
              <p:cxnSp>
                <p:nvCxnSpPr>
                  <p:cNvPr id="44" name="Straight Connector 43">
                    <a:extLst>
                      <a:ext uri="{FF2B5EF4-FFF2-40B4-BE49-F238E27FC236}">
                        <a16:creationId xmlns:a16="http://schemas.microsoft.com/office/drawing/2014/main" id="{A79B5445-5B0F-FB44-9893-2CE71E3D8986}"/>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64925421-4F5E-DB42-A9AF-B67061BD4FF1}"/>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EE6CAAA2-DF76-9842-B392-5BC645697383}"/>
                    </a:ext>
                  </a:extLst>
                </p:cNvPr>
                <p:cNvGrpSpPr/>
                <p:nvPr/>
              </p:nvGrpSpPr>
              <p:grpSpPr>
                <a:xfrm>
                  <a:off x="1567543" y="2142944"/>
                  <a:ext cx="2016894" cy="3907239"/>
                  <a:chOff x="1567543" y="2142944"/>
                  <a:chExt cx="2016894" cy="3907239"/>
                </a:xfrm>
              </p:grpSpPr>
              <p:grpSp>
                <p:nvGrpSpPr>
                  <p:cNvPr id="36" name="Group 35">
                    <a:extLst>
                      <a:ext uri="{FF2B5EF4-FFF2-40B4-BE49-F238E27FC236}">
                        <a16:creationId xmlns:a16="http://schemas.microsoft.com/office/drawing/2014/main" id="{92A80C58-8C24-B443-A851-CAD67D2ED6A4}"/>
                      </a:ext>
                    </a:extLst>
                  </p:cNvPr>
                  <p:cNvGrpSpPr/>
                  <p:nvPr/>
                </p:nvGrpSpPr>
                <p:grpSpPr>
                  <a:xfrm>
                    <a:off x="1567543" y="4865170"/>
                    <a:ext cx="439386" cy="764909"/>
                    <a:chOff x="1567543" y="4865170"/>
                    <a:chExt cx="439386" cy="764909"/>
                  </a:xfrm>
                </p:grpSpPr>
                <p:cxnSp>
                  <p:nvCxnSpPr>
                    <p:cNvPr id="42" name="Straight Connector 41">
                      <a:extLst>
                        <a:ext uri="{FF2B5EF4-FFF2-40B4-BE49-F238E27FC236}">
                          <a16:creationId xmlns:a16="http://schemas.microsoft.com/office/drawing/2014/main" id="{865701E8-13CC-CF4B-BF5E-052D100EFE7B}"/>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3E7FD69-BBB1-8B4F-AE27-D6A7818BA5B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1F0E58A2-AAA9-AD48-8B9B-FF258800F6DF}"/>
                      </a:ext>
                    </a:extLst>
                  </p:cNvPr>
                  <p:cNvGrpSpPr/>
                  <p:nvPr/>
                </p:nvGrpSpPr>
                <p:grpSpPr>
                  <a:xfrm>
                    <a:off x="1650669" y="4508322"/>
                    <a:ext cx="872266" cy="1464966"/>
                    <a:chOff x="1134663" y="4865170"/>
                    <a:chExt cx="872266" cy="1464966"/>
                  </a:xfrm>
                </p:grpSpPr>
                <p:cxnSp>
                  <p:nvCxnSpPr>
                    <p:cNvPr id="40" name="Straight Connector 39">
                      <a:extLst>
                        <a:ext uri="{FF2B5EF4-FFF2-40B4-BE49-F238E27FC236}">
                          <a16:creationId xmlns:a16="http://schemas.microsoft.com/office/drawing/2014/main" id="{8A3EADFF-6DD2-B44B-BE6F-52BEF52466A5}"/>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FBB47EF-2690-EA4A-A8ED-CB24DD3F40BA}"/>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8" name="Straight Connector 37">
                    <a:extLst>
                      <a:ext uri="{FF2B5EF4-FFF2-40B4-BE49-F238E27FC236}">
                        <a16:creationId xmlns:a16="http://schemas.microsoft.com/office/drawing/2014/main" id="{435D85E8-1DAD-924B-8869-4D95E67B12BB}"/>
                      </a:ext>
                    </a:extLst>
                  </p:cNvPr>
                  <p:cNvCxnSpPr>
                    <a:cxnSpLocks/>
                  </p:cNvCxnSpPr>
                  <p:nvPr/>
                </p:nvCxnSpPr>
                <p:spPr>
                  <a:xfrm flipV="1">
                    <a:off x="1747785" y="3877182"/>
                    <a:ext cx="1202706" cy="2173001"/>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E8837B-9AC1-C74E-B317-EF614B080A34}"/>
                      </a:ext>
                    </a:extLst>
                  </p:cNvPr>
                  <p:cNvCxnSpPr>
                    <a:cxnSpLocks/>
                  </p:cNvCxnSpPr>
                  <p:nvPr/>
                </p:nvCxnSpPr>
                <p:spPr>
                  <a:xfrm flipV="1">
                    <a:off x="1600882" y="2142944"/>
                    <a:ext cx="1983555" cy="3617216"/>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33" name="Picture 32" descr="A picture containing dark&#10;&#10;Description automatically generated">
                <a:extLst>
                  <a:ext uri="{FF2B5EF4-FFF2-40B4-BE49-F238E27FC236}">
                    <a16:creationId xmlns:a16="http://schemas.microsoft.com/office/drawing/2014/main" id="{0BC0730E-B5C9-DE4E-B213-67DDEA7D321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1545" y="4775149"/>
                <a:ext cx="5460069" cy="1941617"/>
              </a:xfrm>
              <a:prstGeom prst="rect">
                <a:avLst/>
              </a:prstGeom>
            </p:spPr>
          </p:pic>
        </p:grpSp>
        <p:sp>
          <p:nvSpPr>
            <p:cNvPr id="65" name="Donut 64">
              <a:extLst>
                <a:ext uri="{FF2B5EF4-FFF2-40B4-BE49-F238E27FC236}">
                  <a16:creationId xmlns:a16="http://schemas.microsoft.com/office/drawing/2014/main" id="{D2B6E4A2-A129-C04A-804C-A417421559CB}"/>
                </a:ext>
              </a:extLst>
            </p:cNvPr>
            <p:cNvSpPr/>
            <p:nvPr/>
          </p:nvSpPr>
          <p:spPr>
            <a:xfrm>
              <a:off x="2995386" y="2077496"/>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A93BEEF0-025A-A341-AE8E-57D504144314}"/>
                </a:ext>
              </a:extLst>
            </p:cNvPr>
            <p:cNvCxnSpPr>
              <a:cxnSpLocks/>
            </p:cNvCxnSpPr>
            <p:nvPr/>
          </p:nvCxnSpPr>
          <p:spPr>
            <a:xfrm>
              <a:off x="3262439" y="2223620"/>
              <a:ext cx="443659"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77DC5C81-DA5A-1448-A57E-8BE235FEB10C}"/>
              </a:ext>
            </a:extLst>
          </p:cNvPr>
          <p:cNvCxnSpPr>
            <a:cxnSpLocks/>
          </p:cNvCxnSpPr>
          <p:nvPr/>
        </p:nvCxnSpPr>
        <p:spPr>
          <a:xfrm flipV="1">
            <a:off x="1216381" y="3149471"/>
            <a:ext cx="1528673" cy="2747729"/>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3" name="Donut 72">
            <a:extLst>
              <a:ext uri="{FF2B5EF4-FFF2-40B4-BE49-F238E27FC236}">
                <a16:creationId xmlns:a16="http://schemas.microsoft.com/office/drawing/2014/main" id="{489D56DD-8032-544F-9AC8-08111D9B8E68}"/>
              </a:ext>
            </a:extLst>
          </p:cNvPr>
          <p:cNvSpPr/>
          <p:nvPr/>
        </p:nvSpPr>
        <p:spPr>
          <a:xfrm>
            <a:off x="2664332" y="294169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C69735B9-04AF-B444-84B5-DC8E959A75A4}"/>
              </a:ext>
            </a:extLst>
          </p:cNvPr>
          <p:cNvCxnSpPr>
            <a:cxnSpLocks/>
          </p:cNvCxnSpPr>
          <p:nvPr/>
        </p:nvCxnSpPr>
        <p:spPr>
          <a:xfrm>
            <a:off x="2931385" y="3057083"/>
            <a:ext cx="774713"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9477CFC-DE19-7143-AC5B-B636D19FC22D}"/>
              </a:ext>
            </a:extLst>
          </p:cNvPr>
          <p:cNvCxnSpPr>
            <a:cxnSpLocks/>
          </p:cNvCxnSpPr>
          <p:nvPr/>
        </p:nvCxnSpPr>
        <p:spPr>
          <a:xfrm flipV="1">
            <a:off x="1011546" y="3731816"/>
            <a:ext cx="1078421" cy="2055862"/>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F16662-19D2-544C-B6C3-0F4E43B4C658}"/>
              </a:ext>
            </a:extLst>
          </p:cNvPr>
          <p:cNvSpPr txBox="1"/>
          <p:nvPr/>
        </p:nvSpPr>
        <p:spPr>
          <a:xfrm>
            <a:off x="3959692" y="3659082"/>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pitchFamily="2" charset="77"/>
                <a:ea typeface="+mn-ea"/>
                <a:cs typeface="+mn-cs"/>
              </a:rPr>
              <a:t>BACKUP AND REDUNDANCY FOR MISSION-CRITICAL DATA</a:t>
            </a:r>
          </a:p>
        </p:txBody>
      </p:sp>
      <p:sp>
        <p:nvSpPr>
          <p:cNvPr id="79" name="TextBox 78">
            <a:extLst>
              <a:ext uri="{FF2B5EF4-FFF2-40B4-BE49-F238E27FC236}">
                <a16:creationId xmlns:a16="http://schemas.microsoft.com/office/drawing/2014/main" id="{34AF5A30-975D-2A40-8EF5-FA09CE7A2B77}"/>
              </a:ext>
            </a:extLst>
          </p:cNvPr>
          <p:cNvSpPr txBox="1"/>
          <p:nvPr/>
        </p:nvSpPr>
        <p:spPr>
          <a:xfrm>
            <a:off x="3963657" y="4508581"/>
            <a:ext cx="3779641" cy="646331"/>
          </a:xfrm>
          <a:prstGeom prst="rect">
            <a:avLst/>
          </a:prstGeom>
          <a:solidFill>
            <a:schemeClr val="bg2">
              <a:lumMod val="90000"/>
            </a:schemeClr>
          </a:solidFill>
        </p:spPr>
        <p:txBody>
          <a:bodyPr wrap="square" rtlCol="0" anchor="ctr">
            <a:spAutoFit/>
          </a:bodyPr>
          <a:lstStyle/>
          <a:p>
            <a:pPr lvl="0" algn="ctr">
              <a:defRPr/>
            </a:pPr>
            <a:r>
              <a:rPr lang="en-US" dirty="0">
                <a:solidFill>
                  <a:prstClr val="black"/>
                </a:solidFill>
                <a:latin typeface="Montserrat" pitchFamily="2" charset="77"/>
              </a:rPr>
              <a:t>THE BACKBONE OF THE DAILY OPERATION OF BUSINESSES</a:t>
            </a:r>
          </a:p>
        </p:txBody>
      </p:sp>
      <p:sp>
        <p:nvSpPr>
          <p:cNvPr id="80" name="TextBox 79">
            <a:extLst>
              <a:ext uri="{FF2B5EF4-FFF2-40B4-BE49-F238E27FC236}">
                <a16:creationId xmlns:a16="http://schemas.microsoft.com/office/drawing/2014/main" id="{F9B611B1-A008-D449-9F9B-F49EC7498942}"/>
              </a:ext>
            </a:extLst>
          </p:cNvPr>
          <p:cNvSpPr txBox="1"/>
          <p:nvPr/>
        </p:nvSpPr>
        <p:spPr>
          <a:xfrm>
            <a:off x="3963657" y="5365748"/>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rPr>
              <a:t>THE ENGINES POWERING OUR DIGITAL WORLD</a:t>
            </a:r>
          </a:p>
        </p:txBody>
      </p:sp>
      <p:cxnSp>
        <p:nvCxnSpPr>
          <p:cNvPr id="90" name="Straight Connector 89">
            <a:extLst>
              <a:ext uri="{FF2B5EF4-FFF2-40B4-BE49-F238E27FC236}">
                <a16:creationId xmlns:a16="http://schemas.microsoft.com/office/drawing/2014/main" id="{D6615243-9C41-5545-8BBB-886D72F25301}"/>
              </a:ext>
            </a:extLst>
          </p:cNvPr>
          <p:cNvCxnSpPr>
            <a:cxnSpLocks/>
            <a:stCxn id="93" idx="6"/>
          </p:cNvCxnSpPr>
          <p:nvPr/>
        </p:nvCxnSpPr>
        <p:spPr>
          <a:xfrm flipV="1">
            <a:off x="9471542" y="2418158"/>
            <a:ext cx="1638186" cy="2324228"/>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3" name="Donut 92">
            <a:extLst>
              <a:ext uri="{FF2B5EF4-FFF2-40B4-BE49-F238E27FC236}">
                <a16:creationId xmlns:a16="http://schemas.microsoft.com/office/drawing/2014/main" id="{FF067E15-154C-624A-9D45-F1A68C6CFE0D}"/>
              </a:ext>
            </a:extLst>
          </p:cNvPr>
          <p:cNvSpPr/>
          <p:nvPr/>
        </p:nvSpPr>
        <p:spPr>
          <a:xfrm>
            <a:off x="9204489" y="460885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Straight Connector 93">
            <a:extLst>
              <a:ext uri="{FF2B5EF4-FFF2-40B4-BE49-F238E27FC236}">
                <a16:creationId xmlns:a16="http://schemas.microsoft.com/office/drawing/2014/main" id="{636C6797-A42B-D74D-B9B7-3E5D972C56AF}"/>
              </a:ext>
            </a:extLst>
          </p:cNvPr>
          <p:cNvCxnSpPr>
            <a:cxnSpLocks/>
          </p:cNvCxnSpPr>
          <p:nvPr/>
        </p:nvCxnSpPr>
        <p:spPr>
          <a:xfrm>
            <a:off x="8015844" y="4743395"/>
            <a:ext cx="1214516"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7" name="Donut 96">
            <a:extLst>
              <a:ext uri="{FF2B5EF4-FFF2-40B4-BE49-F238E27FC236}">
                <a16:creationId xmlns:a16="http://schemas.microsoft.com/office/drawing/2014/main" id="{FCC1B279-B0FD-0E4E-BA8D-0A6F8EAA6178}"/>
              </a:ext>
            </a:extLst>
          </p:cNvPr>
          <p:cNvSpPr/>
          <p:nvPr/>
        </p:nvSpPr>
        <p:spPr>
          <a:xfrm>
            <a:off x="2342290" y="3824022"/>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9328B044-7142-D04E-B6C6-8C1C674EB1D7}"/>
              </a:ext>
            </a:extLst>
          </p:cNvPr>
          <p:cNvCxnSpPr>
            <a:cxnSpLocks/>
          </p:cNvCxnSpPr>
          <p:nvPr/>
        </p:nvCxnSpPr>
        <p:spPr>
          <a:xfrm flipV="1">
            <a:off x="2576028" y="3918439"/>
            <a:ext cx="1130070" cy="1283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8" name="Donut 107">
            <a:extLst>
              <a:ext uri="{FF2B5EF4-FFF2-40B4-BE49-F238E27FC236}">
                <a16:creationId xmlns:a16="http://schemas.microsoft.com/office/drawing/2014/main" id="{65CA1531-7FF0-5642-B337-19D70A905F1C}"/>
              </a:ext>
            </a:extLst>
          </p:cNvPr>
          <p:cNvSpPr/>
          <p:nvPr/>
        </p:nvSpPr>
        <p:spPr>
          <a:xfrm rot="6869527">
            <a:off x="9028316" y="5541158"/>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9" name="Straight Connector 108">
            <a:extLst>
              <a:ext uri="{FF2B5EF4-FFF2-40B4-BE49-F238E27FC236}">
                <a16:creationId xmlns:a16="http://schemas.microsoft.com/office/drawing/2014/main" id="{7585AA40-F639-9A43-AE23-1584763C5838}"/>
              </a:ext>
            </a:extLst>
          </p:cNvPr>
          <p:cNvCxnSpPr>
            <a:cxnSpLocks/>
          </p:cNvCxnSpPr>
          <p:nvPr/>
        </p:nvCxnSpPr>
        <p:spPr>
          <a:xfrm flipH="1">
            <a:off x="8015845" y="5688913"/>
            <a:ext cx="1008885"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32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A15B15-63AD-9A4D-9BE9-603DF8A23D91}"/>
              </a:ext>
            </a:extLst>
          </p:cNvPr>
          <p:cNvSpPr txBox="1"/>
          <p:nvPr/>
        </p:nvSpPr>
        <p:spPr>
          <a:xfrm>
            <a:off x="296852" y="307838"/>
            <a:ext cx="3828081" cy="5509200"/>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Computers (servers) are stacked in specially designed storage lockers called Server Cabinets or</a:t>
            </a:r>
            <a:r>
              <a:rPr lang="en-US" sz="2400" b="1" dirty="0">
                <a:solidFill>
                  <a:prstClr val="white"/>
                </a:solidFill>
                <a:latin typeface="Montserrat" pitchFamily="2" charset="77"/>
              </a:rPr>
              <a:t> Racks.</a:t>
            </a:r>
          </a:p>
          <a:p>
            <a:endParaRPr lang="en-US" sz="3200" b="1" dirty="0">
              <a:solidFill>
                <a:prstClr val="white"/>
              </a:solidFill>
              <a:latin typeface="Montserrat" pitchFamily="2" charset="77"/>
            </a:endParaRPr>
          </a:p>
          <a:p>
            <a:r>
              <a:rPr lang="en-US" sz="2400" dirty="0">
                <a:solidFill>
                  <a:prstClr val="white"/>
                </a:solidFill>
                <a:latin typeface="Montserrat" pitchFamily="2" charset="77"/>
              </a:rPr>
              <a:t>These Racks are hosted in highly secured, well air conditioned, robustly powered facilities called </a:t>
            </a:r>
            <a:r>
              <a:rPr lang="en-US" sz="4000" b="1" dirty="0">
                <a:solidFill>
                  <a:prstClr val="white"/>
                </a:solidFill>
                <a:latin typeface="Montserrat" pitchFamily="2" charset="77"/>
              </a:rPr>
              <a:t>DATA CENTERS. </a:t>
            </a:r>
            <a:endParaRPr lang="en-US" sz="2400" b="1" dirty="0">
              <a:solidFill>
                <a:prstClr val="white"/>
              </a:solidFill>
              <a:latin typeface="Montserrat" pitchFamily="2" charset="77"/>
            </a:endParaRPr>
          </a:p>
        </p:txBody>
      </p:sp>
      <p:grpSp>
        <p:nvGrpSpPr>
          <p:cNvPr id="14" name="Group 13">
            <a:extLst>
              <a:ext uri="{FF2B5EF4-FFF2-40B4-BE49-F238E27FC236}">
                <a16:creationId xmlns:a16="http://schemas.microsoft.com/office/drawing/2014/main" id="{2AC31933-6B75-544F-A214-562284F88849}"/>
              </a:ext>
            </a:extLst>
          </p:cNvPr>
          <p:cNvGrpSpPr/>
          <p:nvPr/>
        </p:nvGrpSpPr>
        <p:grpSpPr>
          <a:xfrm>
            <a:off x="4868494" y="1002167"/>
            <a:ext cx="6755150" cy="4853665"/>
            <a:chOff x="3047494" y="1035957"/>
            <a:chExt cx="6172706" cy="4602843"/>
          </a:xfrm>
        </p:grpSpPr>
        <p:pic>
          <p:nvPicPr>
            <p:cNvPr id="15" name="Picture 14" descr="C:\Users\Reception\AppData\Local\Microsoft\Windows\Temporary Internet Files\Content.IE5\0T8LD822\storage[1].jpg">
              <a:extLst>
                <a:ext uri="{FF2B5EF4-FFF2-40B4-BE49-F238E27FC236}">
                  <a16:creationId xmlns:a16="http://schemas.microsoft.com/office/drawing/2014/main" id="{E4063522-1E1C-C742-BCEE-29BA251FA8DA}"/>
                </a:ext>
              </a:extLst>
            </p:cNvPr>
            <p:cNvPicPr>
              <a:picLocks noChangeAspect="1" noChangeArrowheads="1"/>
            </p:cNvPicPr>
            <p:nvPr/>
          </p:nvPicPr>
          <p:blipFill>
            <a:blip r:embed="rId3" cstate="print"/>
            <a:srcRect/>
            <a:stretch>
              <a:fillRect/>
            </a:stretch>
          </p:blipFill>
          <p:spPr bwMode="auto">
            <a:xfrm>
              <a:off x="3047494" y="2362200"/>
              <a:ext cx="1746776" cy="1752600"/>
            </a:xfrm>
            <a:prstGeom prst="rect">
              <a:avLst/>
            </a:prstGeom>
            <a:noFill/>
          </p:spPr>
        </p:pic>
        <p:pic>
          <p:nvPicPr>
            <p:cNvPr id="16" name="Picture 15" descr="C:\Users\Reception\AppData\Local\Microsoft\Windows\Temporary Internet Files\Content.IE5\0T8LD822\storage[1].jpg">
              <a:extLst>
                <a:ext uri="{FF2B5EF4-FFF2-40B4-BE49-F238E27FC236}">
                  <a16:creationId xmlns:a16="http://schemas.microsoft.com/office/drawing/2014/main" id="{BB6D97A4-0BED-6343-8FB6-1FF5307673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2201672"/>
              <a:ext cx="2057400" cy="2141728"/>
            </a:xfrm>
            <a:prstGeom prst="rect">
              <a:avLst/>
            </a:prstGeom>
            <a:noFill/>
          </p:spPr>
        </p:pic>
        <p:pic>
          <p:nvPicPr>
            <p:cNvPr id="17" name="Picture 14" descr="C:\Users\Reception\AppData\Local\Microsoft\Windows\Temporary Internet Files\Content.IE5\0T8LD822\storage[1].jpg">
              <a:extLst>
                <a:ext uri="{FF2B5EF4-FFF2-40B4-BE49-F238E27FC236}">
                  <a16:creationId xmlns:a16="http://schemas.microsoft.com/office/drawing/2014/main" id="{564AF6FB-D9FB-B34B-8FCD-79139F3D7E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4694" y="1981200"/>
              <a:ext cx="2515106" cy="2599944"/>
            </a:xfrm>
            <a:prstGeom prst="rect">
              <a:avLst/>
            </a:prstGeom>
            <a:noFill/>
          </p:spPr>
        </p:pic>
        <p:pic>
          <p:nvPicPr>
            <p:cNvPr id="18" name="Picture 14" descr="C:\Users\Reception\AppData\Local\Microsoft\Windows\Temporary Internet Files\Content.IE5\0T8LD822\storage[1].jpg">
              <a:extLst>
                <a:ext uri="{FF2B5EF4-FFF2-40B4-BE49-F238E27FC236}">
                  <a16:creationId xmlns:a16="http://schemas.microsoft.com/office/drawing/2014/main" id="{A03239A3-5344-CF4C-9730-A63DC49A4E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1739900"/>
              <a:ext cx="3050278" cy="3136900"/>
            </a:xfrm>
            <a:prstGeom prst="rect">
              <a:avLst/>
            </a:prstGeom>
            <a:noFill/>
          </p:spPr>
        </p:pic>
        <p:pic>
          <p:nvPicPr>
            <p:cNvPr id="19" name="Picture 14" descr="C:\Users\Reception\AppData\Local\Microsoft\Windows\Temporary Internet Files\Content.IE5\0T8LD822\storage[1].jpg">
              <a:extLst>
                <a:ext uri="{FF2B5EF4-FFF2-40B4-BE49-F238E27FC236}">
                  <a16:creationId xmlns:a16="http://schemas.microsoft.com/office/drawing/2014/main" id="{70A91DEA-0C8C-784D-98C5-691565C39C6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t="-1"/>
            <a:stretch>
              <a:fillRect/>
            </a:stretch>
          </p:blipFill>
          <p:spPr bwMode="auto">
            <a:xfrm>
              <a:off x="4267200" y="1435100"/>
              <a:ext cx="3733800" cy="3822700"/>
            </a:xfrm>
            <a:prstGeom prst="rect">
              <a:avLst/>
            </a:prstGeom>
            <a:noFill/>
          </p:spPr>
        </p:pic>
        <p:pic>
          <p:nvPicPr>
            <p:cNvPr id="20" name="Picture 14" descr="C:\Users\Reception\AppData\Local\Microsoft\Windows\Temporary Internet Files\Content.IE5\0T8LD822\storage[1].jpg">
              <a:extLst>
                <a:ext uri="{FF2B5EF4-FFF2-40B4-BE49-F238E27FC236}">
                  <a16:creationId xmlns:a16="http://schemas.microsoft.com/office/drawing/2014/main" id="{3FEFF217-3975-094D-9AD2-EA2143FCC2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035957"/>
              <a:ext cx="4419600" cy="4602843"/>
            </a:xfrm>
            <a:prstGeom prst="rect">
              <a:avLst/>
            </a:prstGeom>
            <a:noFill/>
          </p:spPr>
        </p:pic>
      </p:grpSp>
    </p:spTree>
    <p:extLst>
      <p:ext uri="{BB962C8B-B14F-4D97-AF65-F5344CB8AC3E}">
        <p14:creationId xmlns:p14="http://schemas.microsoft.com/office/powerpoint/2010/main" val="412275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rain, metal, steel&#10;&#10;Description automatically generated">
            <a:extLst>
              <a:ext uri="{FF2B5EF4-FFF2-40B4-BE49-F238E27FC236}">
                <a16:creationId xmlns:a16="http://schemas.microsoft.com/office/drawing/2014/main" id="{1076DC09-0A03-F04C-9FA6-806BF0BA88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10" name="Rectangle 9">
            <a:extLst>
              <a:ext uri="{FF2B5EF4-FFF2-40B4-BE49-F238E27FC236}">
                <a16:creationId xmlns:a16="http://schemas.microsoft.com/office/drawing/2014/main" id="{F9FCA402-014E-1345-BDD4-A9DFD6ECC30F}"/>
              </a:ext>
            </a:extLst>
          </p:cNvPr>
          <p:cNvSpPr/>
          <p:nvPr/>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descr="A picture containing rectangle&#10;&#10;Description automatically generated">
            <a:extLst>
              <a:ext uri="{FF2B5EF4-FFF2-40B4-BE49-F238E27FC236}">
                <a16:creationId xmlns:a16="http://schemas.microsoft.com/office/drawing/2014/main" id="{FA11CBB0-CBB4-A542-B526-B676462A1C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80253C6C-CD16-1A47-B82E-6C58646B19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9058" y="624616"/>
            <a:ext cx="1732432" cy="4114800"/>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E3AA09DE-0051-5E41-A2E7-58BB1D6F02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3465" y="624616"/>
            <a:ext cx="1732432" cy="4114800"/>
          </a:xfrm>
          <a:prstGeom prst="rect">
            <a:avLst/>
          </a:prstGeom>
        </p:spPr>
      </p:pic>
      <p:sp>
        <p:nvSpPr>
          <p:cNvPr id="16" name="TextBox 15">
            <a:extLst>
              <a:ext uri="{FF2B5EF4-FFF2-40B4-BE49-F238E27FC236}">
                <a16:creationId xmlns:a16="http://schemas.microsoft.com/office/drawing/2014/main" id="{CFBC97E8-4D36-DB40-8C00-191EECB93431}"/>
              </a:ext>
            </a:extLst>
          </p:cNvPr>
          <p:cNvSpPr txBox="1"/>
          <p:nvPr/>
        </p:nvSpPr>
        <p:spPr>
          <a:xfrm>
            <a:off x="5042731" y="366623"/>
            <a:ext cx="3846316" cy="6124754"/>
          </a:xfrm>
          <a:prstGeom prst="rect">
            <a:avLst/>
          </a:prstGeom>
          <a:noFill/>
        </p:spPr>
        <p:txBody>
          <a:bodyPr wrap="square" rtlCol="0">
            <a:spAutoFit/>
          </a:bodyPr>
          <a:lstStyle/>
          <a:p>
            <a:r>
              <a:rPr lang="en-US" dirty="0">
                <a:solidFill>
                  <a:prstClr val="black"/>
                </a:solidFill>
                <a:latin typeface="Montserrat" pitchFamily="2" charset="77"/>
              </a:rPr>
              <a:t>Companies like Instagram, Facebook, Snapchat, </a:t>
            </a:r>
          </a:p>
          <a:p>
            <a:r>
              <a:rPr lang="en-US" dirty="0">
                <a:solidFill>
                  <a:prstClr val="black"/>
                </a:solidFill>
                <a:latin typeface="Montserrat" pitchFamily="2" charset="77"/>
              </a:rPr>
              <a:t>Twitter, and many others store </a:t>
            </a:r>
            <a:r>
              <a:rPr lang="en-US" b="1" dirty="0">
                <a:solidFill>
                  <a:srgbClr val="00B0F0"/>
                </a:solidFill>
                <a:latin typeface="Montserrat" pitchFamily="2" charset="77"/>
              </a:rPr>
              <a:t>billions</a:t>
            </a:r>
            <a:r>
              <a:rPr lang="en-US" dirty="0">
                <a:solidFill>
                  <a:srgbClr val="00B0F0"/>
                </a:solidFill>
                <a:latin typeface="Montserrat" pitchFamily="2" charset="77"/>
              </a:rPr>
              <a:t> </a:t>
            </a:r>
            <a:r>
              <a:rPr lang="en-US" dirty="0">
                <a:solidFill>
                  <a:prstClr val="black"/>
                </a:solidFill>
                <a:latin typeface="Montserrat" pitchFamily="2" charset="77"/>
              </a:rPr>
              <a:t>of people’s information on numerous high-density, high-performing, and highly secure servers.</a:t>
            </a:r>
          </a:p>
          <a:p>
            <a:endParaRPr lang="en-US" dirty="0">
              <a:solidFill>
                <a:prstClr val="black"/>
              </a:solidFill>
              <a:latin typeface="Montserrat" pitchFamily="2" charset="77"/>
            </a:endParaRPr>
          </a:p>
          <a:p>
            <a:r>
              <a:rPr lang="en-US" dirty="0">
                <a:solidFill>
                  <a:prstClr val="black"/>
                </a:solidFill>
                <a:latin typeface="Montserrat" pitchFamily="2" charset="77"/>
              </a:rPr>
              <a:t>In order to always have access to the information on these servers, companies host their equipment in well connected data centers, mostly run by a third-party facility management team like Netrality.</a:t>
            </a:r>
          </a:p>
          <a:p>
            <a:endParaRPr lang="en-US" dirty="0">
              <a:solidFill>
                <a:prstClr val="black"/>
              </a:solidFill>
              <a:latin typeface="Montserrat" pitchFamily="2" charset="77"/>
            </a:endParaRPr>
          </a:p>
          <a:p>
            <a:r>
              <a:rPr lang="en-US" dirty="0">
                <a:solidFill>
                  <a:prstClr val="black"/>
                </a:solidFill>
                <a:latin typeface="Montserrat" pitchFamily="2" charset="77"/>
              </a:rPr>
              <a:t>When multiple companies lease space within a shared data center this is referred to as </a:t>
            </a:r>
            <a:r>
              <a:rPr lang="en-US" sz="3200" b="1" dirty="0">
                <a:solidFill>
                  <a:srgbClr val="2AACE5"/>
                </a:solidFill>
                <a:latin typeface="Montserrat" pitchFamily="2" charset="77"/>
              </a:rPr>
              <a:t>COLOCATION. </a:t>
            </a:r>
            <a:endParaRPr lang="en-US" b="1" dirty="0">
              <a:solidFill>
                <a:srgbClr val="2AACE5"/>
              </a:solidFill>
              <a:latin typeface="Montserrat" pitchFamily="2" charset="77"/>
            </a:endParaRPr>
          </a:p>
        </p:txBody>
      </p:sp>
      <p:sp>
        <p:nvSpPr>
          <p:cNvPr id="24" name="TextBox 23">
            <a:extLst>
              <a:ext uri="{FF2B5EF4-FFF2-40B4-BE49-F238E27FC236}">
                <a16:creationId xmlns:a16="http://schemas.microsoft.com/office/drawing/2014/main" id="{12AB8757-98B5-3E45-B1BB-A0B12D9FE498}"/>
              </a:ext>
            </a:extLst>
          </p:cNvPr>
          <p:cNvSpPr txBox="1"/>
          <p:nvPr/>
        </p:nvSpPr>
        <p:spPr>
          <a:xfrm>
            <a:off x="0" y="4919008"/>
            <a:ext cx="4762885" cy="1938992"/>
          </a:xfrm>
          <a:prstGeom prst="rect">
            <a:avLst/>
          </a:prstGeom>
          <a:solidFill>
            <a:srgbClr val="00B0F0"/>
          </a:solidFill>
        </p:spPr>
        <p:txBody>
          <a:bodyPr wrap="square" rtlCol="0">
            <a:spAutoFit/>
          </a:bodyPr>
          <a:lstStyle/>
          <a:p>
            <a:r>
              <a:rPr lang="en-US" sz="2400" dirty="0">
                <a:solidFill>
                  <a:prstClr val="white"/>
                </a:solidFill>
                <a:latin typeface="Montserrat" pitchFamily="2" charset="77"/>
              </a:rPr>
              <a:t>Customers of all varieties can lease out space in a Data Center, from a single Rack to a dedicated cage, or even a stand-alone suite. </a:t>
            </a:r>
            <a:endParaRPr lang="en-US" sz="2400" b="1" dirty="0">
              <a:solidFill>
                <a:prstClr val="white"/>
              </a:solidFill>
              <a:latin typeface="Montserrat" pitchFamily="2" charset="77"/>
            </a:endParaRPr>
          </a:p>
        </p:txBody>
      </p:sp>
    </p:spTree>
    <p:extLst>
      <p:ext uri="{BB962C8B-B14F-4D97-AF65-F5344CB8AC3E}">
        <p14:creationId xmlns:p14="http://schemas.microsoft.com/office/powerpoint/2010/main" val="145475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04C6459-4105-0205-E736-DB050B074D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6444" y="1492180"/>
            <a:ext cx="7735556" cy="5365820"/>
          </a:xfrm>
          <a:prstGeom prst="rect">
            <a:avLst/>
          </a:prstGeom>
        </p:spPr>
      </p:pic>
      <p:sp>
        <p:nvSpPr>
          <p:cNvPr id="4" name="TextBox 3">
            <a:extLst>
              <a:ext uri="{FF2B5EF4-FFF2-40B4-BE49-F238E27FC236}">
                <a16:creationId xmlns:a16="http://schemas.microsoft.com/office/drawing/2014/main" id="{71A15B15-63AD-9A4D-9BE9-603DF8A23D91}"/>
              </a:ext>
            </a:extLst>
          </p:cNvPr>
          <p:cNvSpPr txBox="1"/>
          <p:nvPr/>
        </p:nvSpPr>
        <p:spPr>
          <a:xfrm>
            <a:off x="296852" y="202330"/>
            <a:ext cx="3828081" cy="6186309"/>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In a COLOCATION data center, customers have an added benefit of interconnecting with the other customers hosted within the same facility. </a:t>
            </a:r>
          </a:p>
          <a:p>
            <a:endParaRPr lang="en-US" sz="2400" dirty="0">
              <a:solidFill>
                <a:prstClr val="white"/>
              </a:solidFill>
              <a:latin typeface="Montserrat" pitchFamily="2" charset="77"/>
            </a:endParaRPr>
          </a:p>
          <a:p>
            <a:r>
              <a:rPr lang="en-US" sz="2400" dirty="0">
                <a:solidFill>
                  <a:prstClr val="white"/>
                </a:solidFill>
                <a:latin typeface="Montserrat" pitchFamily="2" charset="77"/>
              </a:rPr>
              <a:t>This interconnecting typically occurs through fiber optic cables within a restricted access room known as a </a:t>
            </a:r>
          </a:p>
          <a:p>
            <a:r>
              <a:rPr lang="en-US" sz="2400" b="1" dirty="0">
                <a:solidFill>
                  <a:prstClr val="white"/>
                </a:solidFill>
                <a:latin typeface="Montserrat" pitchFamily="2" charset="77"/>
              </a:rPr>
              <a:t>MEET-ME-ROOM</a:t>
            </a:r>
            <a:r>
              <a:rPr lang="en-US" sz="2400" dirty="0">
                <a:solidFill>
                  <a:prstClr val="white"/>
                </a:solidFill>
                <a:latin typeface="Montserrat" pitchFamily="2" charset="77"/>
              </a:rPr>
              <a:t> or </a:t>
            </a:r>
          </a:p>
          <a:p>
            <a:r>
              <a:rPr lang="en-US" sz="2800" b="1" dirty="0">
                <a:solidFill>
                  <a:prstClr val="white"/>
                </a:solidFill>
                <a:latin typeface="Montserrat" pitchFamily="2" charset="77"/>
              </a:rPr>
              <a:t>MMR</a:t>
            </a:r>
            <a:r>
              <a:rPr lang="en-US" sz="2800" dirty="0">
                <a:solidFill>
                  <a:prstClr val="white"/>
                </a:solidFill>
                <a:latin typeface="Montserrat" pitchFamily="2" charset="77"/>
              </a:rPr>
              <a:t>.</a:t>
            </a:r>
          </a:p>
        </p:txBody>
      </p:sp>
      <p:sp>
        <p:nvSpPr>
          <p:cNvPr id="5" name="TextBox 4">
            <a:extLst>
              <a:ext uri="{FF2B5EF4-FFF2-40B4-BE49-F238E27FC236}">
                <a16:creationId xmlns:a16="http://schemas.microsoft.com/office/drawing/2014/main" id="{A31FE641-0E6B-A3F3-3DA9-9F275CBFD97E}"/>
              </a:ext>
            </a:extLst>
          </p:cNvPr>
          <p:cNvSpPr txBox="1"/>
          <p:nvPr/>
        </p:nvSpPr>
        <p:spPr>
          <a:xfrm>
            <a:off x="5143071" y="964642"/>
            <a:ext cx="5581977" cy="369332"/>
          </a:xfrm>
          <a:prstGeom prst="rect">
            <a:avLst/>
          </a:prstGeom>
          <a:noFill/>
        </p:spPr>
        <p:txBody>
          <a:bodyPr wrap="none" rtlCol="0">
            <a:spAutoFit/>
          </a:bodyPr>
          <a:lstStyle/>
          <a:p>
            <a:r>
              <a:rPr lang="en-US" dirty="0">
                <a:latin typeface="Montserrat" pitchFamily="2" charset="77"/>
              </a:rPr>
              <a:t>https://teecom.com/what-is-a-meet-me-room/</a:t>
            </a:r>
          </a:p>
        </p:txBody>
      </p:sp>
      <p:sp>
        <p:nvSpPr>
          <p:cNvPr id="6" name="TextBox 5">
            <a:extLst>
              <a:ext uri="{FF2B5EF4-FFF2-40B4-BE49-F238E27FC236}">
                <a16:creationId xmlns:a16="http://schemas.microsoft.com/office/drawing/2014/main" id="{74F4EC7C-916F-ABB7-9D39-A2CDA4117401}"/>
              </a:ext>
            </a:extLst>
          </p:cNvPr>
          <p:cNvSpPr txBox="1"/>
          <p:nvPr/>
        </p:nvSpPr>
        <p:spPr>
          <a:xfrm>
            <a:off x="4456444" y="59531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Tree>
    <p:extLst>
      <p:ext uri="{BB962C8B-B14F-4D97-AF65-F5344CB8AC3E}">
        <p14:creationId xmlns:p14="http://schemas.microsoft.com/office/powerpoint/2010/main" val="267004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2B5F61-94C7-1F43-8A73-137B4DE2889D}"/>
              </a:ext>
            </a:extLst>
          </p:cNvPr>
          <p:cNvSpPr/>
          <p:nvPr/>
        </p:nvSpPr>
        <p:spPr>
          <a:xfrm>
            <a:off x="178421" y="423075"/>
            <a:ext cx="3624146" cy="2800767"/>
          </a:xfrm>
          <a:prstGeom prst="rect">
            <a:avLst/>
          </a:prstGeom>
        </p:spPr>
        <p:txBody>
          <a:bodyPr wrap="square">
            <a:spAutoFit/>
          </a:bodyPr>
          <a:lstStyle/>
          <a:p>
            <a:r>
              <a:rPr lang="en-US" sz="4400">
                <a:solidFill>
                  <a:prstClr val="black"/>
                </a:solidFill>
                <a:latin typeface="Montserrat" pitchFamily="2" charset="77"/>
              </a:rPr>
              <a:t>Data Centers Also </a:t>
            </a:r>
            <a:r>
              <a:rPr lang="en-US" sz="4400" b="1">
                <a:solidFill>
                  <a:schemeClr val="bg1"/>
                </a:solidFill>
                <a:latin typeface="Montserrat" pitchFamily="2" charset="77"/>
              </a:rPr>
              <a:t>Help Support</a:t>
            </a:r>
            <a:r>
              <a:rPr lang="en-US" sz="4400">
                <a:solidFill>
                  <a:prstClr val="black"/>
                </a:solidFill>
                <a:latin typeface="Montserrat" pitchFamily="2" charset="77"/>
              </a:rPr>
              <a:t>…</a:t>
            </a:r>
          </a:p>
        </p:txBody>
      </p:sp>
      <p:pic>
        <p:nvPicPr>
          <p:cNvPr id="3" name="Picture 9" descr="C:\Users\Reception\AppData\Local\Microsoft\Windows\Temporary Internet Files\Content.IE5\0T8LD822\nuvem_social[1].jpg">
            <a:extLst>
              <a:ext uri="{FF2B5EF4-FFF2-40B4-BE49-F238E27FC236}">
                <a16:creationId xmlns:a16="http://schemas.microsoft.com/office/drawing/2014/main" id="{DEFEAE8B-0684-214B-8FE6-05994B0479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8921488" y="2359331"/>
            <a:ext cx="2639309" cy="2639309"/>
          </a:xfrm>
          <a:prstGeom prst="rect">
            <a:avLst/>
          </a:prstGeom>
          <a:noFill/>
        </p:spPr>
      </p:pic>
      <p:sp>
        <p:nvSpPr>
          <p:cNvPr id="4" name="Cloud">
            <a:extLst>
              <a:ext uri="{FF2B5EF4-FFF2-40B4-BE49-F238E27FC236}">
                <a16:creationId xmlns:a16="http://schemas.microsoft.com/office/drawing/2014/main" id="{1E40E776-5C29-6341-91E8-554DA2EDCFF2}"/>
              </a:ext>
            </a:extLst>
          </p:cNvPr>
          <p:cNvSpPr>
            <a:spLocks noChangeAspect="1" noEditPoints="1" noChangeArrowheads="1"/>
          </p:cNvSpPr>
          <p:nvPr/>
        </p:nvSpPr>
        <p:spPr bwMode="auto">
          <a:xfrm flipH="1">
            <a:off x="10531128" y="2376786"/>
            <a:ext cx="1264001" cy="84705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Cloud">
            <a:extLst>
              <a:ext uri="{FF2B5EF4-FFF2-40B4-BE49-F238E27FC236}">
                <a16:creationId xmlns:a16="http://schemas.microsoft.com/office/drawing/2014/main" id="{13D415F9-FFFD-7B42-85F5-AE126D2B3BBE}"/>
              </a:ext>
            </a:extLst>
          </p:cNvPr>
          <p:cNvSpPr>
            <a:spLocks noChangeAspect="1" noEditPoints="1" noChangeArrowheads="1"/>
          </p:cNvSpPr>
          <p:nvPr/>
        </p:nvSpPr>
        <p:spPr bwMode="auto">
          <a:xfrm flipH="1">
            <a:off x="8921488" y="1972539"/>
            <a:ext cx="885559" cy="59344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Cloud">
            <a:extLst>
              <a:ext uri="{FF2B5EF4-FFF2-40B4-BE49-F238E27FC236}">
                <a16:creationId xmlns:a16="http://schemas.microsoft.com/office/drawing/2014/main" id="{270CF8D8-F7F1-0044-959C-85F9BAB47420}"/>
              </a:ext>
            </a:extLst>
          </p:cNvPr>
          <p:cNvSpPr>
            <a:spLocks noChangeAspect="1" noEditPoints="1" noChangeArrowheads="1"/>
          </p:cNvSpPr>
          <p:nvPr/>
        </p:nvSpPr>
        <p:spPr bwMode="auto">
          <a:xfrm flipH="1">
            <a:off x="10950166" y="1176925"/>
            <a:ext cx="425923" cy="28542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Cloud">
            <a:extLst>
              <a:ext uri="{FF2B5EF4-FFF2-40B4-BE49-F238E27FC236}">
                <a16:creationId xmlns:a16="http://schemas.microsoft.com/office/drawing/2014/main" id="{DBB8BDCF-CC7A-6D46-9DBE-57E0F586A014}"/>
              </a:ext>
            </a:extLst>
          </p:cNvPr>
          <p:cNvSpPr>
            <a:spLocks noChangeAspect="1" noEditPoints="1" noChangeArrowheads="1"/>
          </p:cNvSpPr>
          <p:nvPr/>
        </p:nvSpPr>
        <p:spPr bwMode="auto">
          <a:xfrm flipH="1">
            <a:off x="10174531" y="1612882"/>
            <a:ext cx="713194" cy="47793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Rectangle 7">
            <a:extLst>
              <a:ext uri="{FF2B5EF4-FFF2-40B4-BE49-F238E27FC236}">
                <a16:creationId xmlns:a16="http://schemas.microsoft.com/office/drawing/2014/main" id="{F0D6E931-3C21-5E40-A603-AE70A8721CB2}"/>
              </a:ext>
            </a:extLst>
          </p:cNvPr>
          <p:cNvSpPr/>
          <p:nvPr/>
        </p:nvSpPr>
        <p:spPr>
          <a:xfrm>
            <a:off x="9134361" y="4938027"/>
            <a:ext cx="2922595" cy="769441"/>
          </a:xfrm>
          <a:prstGeom prst="rect">
            <a:avLst/>
          </a:prstGeom>
        </p:spPr>
        <p:txBody>
          <a:bodyPr wrap="none">
            <a:spAutoFit/>
          </a:bodyPr>
          <a:lstStyle/>
          <a:p>
            <a:pPr algn="ctr"/>
            <a:r>
              <a:rPr lang="en-US" sz="4400" b="1" dirty="0">
                <a:solidFill>
                  <a:prstClr val="black"/>
                </a:solidFill>
                <a:latin typeface="Century Gothic" pitchFamily="34" charset="0"/>
              </a:rPr>
              <a:t>The Cloud</a:t>
            </a:r>
          </a:p>
        </p:txBody>
      </p:sp>
      <p:sp>
        <p:nvSpPr>
          <p:cNvPr id="9" name="TextBox 8">
            <a:extLst>
              <a:ext uri="{FF2B5EF4-FFF2-40B4-BE49-F238E27FC236}">
                <a16:creationId xmlns:a16="http://schemas.microsoft.com/office/drawing/2014/main" id="{C6B033C9-2BF6-D94F-87BD-E8BDB57A2369}"/>
              </a:ext>
            </a:extLst>
          </p:cNvPr>
          <p:cNvSpPr txBox="1"/>
          <p:nvPr/>
        </p:nvSpPr>
        <p:spPr>
          <a:xfrm>
            <a:off x="9307101" y="571277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
        <p:nvSpPr>
          <p:cNvPr id="10" name="Rectangle 9">
            <a:extLst>
              <a:ext uri="{FF2B5EF4-FFF2-40B4-BE49-F238E27FC236}">
                <a16:creationId xmlns:a16="http://schemas.microsoft.com/office/drawing/2014/main" id="{3DBA72AB-3D28-0A40-8964-2D1407440A16}"/>
              </a:ext>
            </a:extLst>
          </p:cNvPr>
          <p:cNvSpPr/>
          <p:nvPr/>
        </p:nvSpPr>
        <p:spPr>
          <a:xfrm>
            <a:off x="3981284" y="6102274"/>
            <a:ext cx="8153194" cy="353943"/>
          </a:xfrm>
          <a:prstGeom prst="rect">
            <a:avLst/>
          </a:prstGeom>
        </p:spPr>
        <p:txBody>
          <a:bodyPr wrap="none">
            <a:spAutoFit/>
          </a:bodyPr>
          <a:lstStyle/>
          <a:p>
            <a:r>
              <a:rPr lang="en-US" sz="1700" dirty="0">
                <a:solidFill>
                  <a:prstClr val="black"/>
                </a:solidFill>
                <a:latin typeface="Montserrat" pitchFamily="2" charset="77"/>
              </a:rPr>
              <a:t>https://edu.gcfglobal.org/en/computerbasics/understanding-the-cloud/1/</a:t>
            </a:r>
          </a:p>
        </p:txBody>
      </p:sp>
      <p:pic>
        <p:nvPicPr>
          <p:cNvPr id="11" name="Picture 10" descr="Icon&#10;&#10;Description automatically generated">
            <a:extLst>
              <a:ext uri="{FF2B5EF4-FFF2-40B4-BE49-F238E27FC236}">
                <a16:creationId xmlns:a16="http://schemas.microsoft.com/office/drawing/2014/main" id="{17AFF154-5996-0905-C835-3CC49D6C2B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8161" y="285123"/>
            <a:ext cx="1120529" cy="1120529"/>
          </a:xfrm>
          <a:prstGeom prst="rect">
            <a:avLst/>
          </a:prstGeom>
        </p:spPr>
      </p:pic>
      <p:grpSp>
        <p:nvGrpSpPr>
          <p:cNvPr id="13" name="Group 12">
            <a:extLst>
              <a:ext uri="{FF2B5EF4-FFF2-40B4-BE49-F238E27FC236}">
                <a16:creationId xmlns:a16="http://schemas.microsoft.com/office/drawing/2014/main" id="{F18F9826-D661-6029-2FE1-3BB2CA6F72C0}"/>
              </a:ext>
            </a:extLst>
          </p:cNvPr>
          <p:cNvGrpSpPr/>
          <p:nvPr/>
        </p:nvGrpSpPr>
        <p:grpSpPr>
          <a:xfrm>
            <a:off x="7160127" y="1944705"/>
            <a:ext cx="1688920" cy="1652564"/>
            <a:chOff x="401263" y="2334489"/>
            <a:chExt cx="1117614" cy="1093556"/>
          </a:xfrm>
        </p:grpSpPr>
        <p:pic>
          <p:nvPicPr>
            <p:cNvPr id="14" name="Picture 13">
              <a:extLst>
                <a:ext uri="{FF2B5EF4-FFF2-40B4-BE49-F238E27FC236}">
                  <a16:creationId xmlns:a16="http://schemas.microsoft.com/office/drawing/2014/main" id="{A3E69A16-E2CC-F689-A97D-1108D14399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10" y="2334489"/>
              <a:ext cx="662920" cy="640466"/>
            </a:xfrm>
            <a:prstGeom prst="rect">
              <a:avLst/>
            </a:prstGeom>
          </p:spPr>
        </p:pic>
        <p:sp>
          <p:nvSpPr>
            <p:cNvPr id="15" name="TextBox 14">
              <a:extLst>
                <a:ext uri="{FF2B5EF4-FFF2-40B4-BE49-F238E27FC236}">
                  <a16:creationId xmlns:a16="http://schemas.microsoft.com/office/drawing/2014/main" id="{5484F720-5D5A-619A-008C-6ACA61050BBE}"/>
                </a:ext>
              </a:extLst>
            </p:cNvPr>
            <p:cNvSpPr txBox="1"/>
            <p:nvPr/>
          </p:nvSpPr>
          <p:spPr>
            <a:xfrm>
              <a:off x="401263" y="2904825"/>
              <a:ext cx="1117614" cy="523220"/>
            </a:xfrm>
            <a:prstGeom prst="rect">
              <a:avLst/>
            </a:prstGeom>
            <a:noFill/>
          </p:spPr>
          <p:txBody>
            <a:bodyPr wrap="none" rtlCol="0">
              <a:spAutoFit/>
            </a:bodyPr>
            <a:lstStyle/>
            <a:p>
              <a:pPr algn="ctr"/>
              <a:r>
                <a:rPr lang="en-US" sz="1400">
                  <a:latin typeface="Montserrat Medium" pitchFamily="2" charset="77"/>
                </a:rPr>
                <a:t>Higher</a:t>
              </a:r>
            </a:p>
            <a:p>
              <a:pPr algn="ctr"/>
              <a:r>
                <a:rPr lang="en-US" sz="1400">
                  <a:latin typeface="Montserrat Medium" pitchFamily="2" charset="77"/>
                </a:rPr>
                <a:t>Education</a:t>
              </a:r>
            </a:p>
          </p:txBody>
        </p:sp>
      </p:grpSp>
      <p:grpSp>
        <p:nvGrpSpPr>
          <p:cNvPr id="16" name="Group 15">
            <a:extLst>
              <a:ext uri="{FF2B5EF4-FFF2-40B4-BE49-F238E27FC236}">
                <a16:creationId xmlns:a16="http://schemas.microsoft.com/office/drawing/2014/main" id="{DCF72DCF-AF8A-5D69-1AE0-95DD3249D204}"/>
              </a:ext>
            </a:extLst>
          </p:cNvPr>
          <p:cNvGrpSpPr/>
          <p:nvPr/>
        </p:nvGrpSpPr>
        <p:grpSpPr>
          <a:xfrm>
            <a:off x="6413885" y="3572882"/>
            <a:ext cx="1524193" cy="1761925"/>
            <a:chOff x="3306109" y="2427789"/>
            <a:chExt cx="1008609" cy="1165924"/>
          </a:xfrm>
        </p:grpSpPr>
        <p:pic>
          <p:nvPicPr>
            <p:cNvPr id="17" name="Picture 16" descr="Icon&#10;&#10;Description automatically generated">
              <a:extLst>
                <a:ext uri="{FF2B5EF4-FFF2-40B4-BE49-F238E27FC236}">
                  <a16:creationId xmlns:a16="http://schemas.microsoft.com/office/drawing/2014/main" id="{0EAE7804-929A-A345-BE3F-FC277A3A85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3451" y="2427789"/>
              <a:ext cx="644769" cy="644769"/>
            </a:xfrm>
            <a:prstGeom prst="rect">
              <a:avLst/>
            </a:prstGeom>
          </p:spPr>
        </p:pic>
        <p:sp>
          <p:nvSpPr>
            <p:cNvPr id="18" name="TextBox 17">
              <a:extLst>
                <a:ext uri="{FF2B5EF4-FFF2-40B4-BE49-F238E27FC236}">
                  <a16:creationId xmlns:a16="http://schemas.microsoft.com/office/drawing/2014/main" id="{517BDFA6-BF5D-8E93-64FF-A3E3A7FF97D3}"/>
                </a:ext>
              </a:extLst>
            </p:cNvPr>
            <p:cNvSpPr txBox="1"/>
            <p:nvPr/>
          </p:nvSpPr>
          <p:spPr>
            <a:xfrm>
              <a:off x="3306109" y="3070493"/>
              <a:ext cx="1008609" cy="523220"/>
            </a:xfrm>
            <a:prstGeom prst="rect">
              <a:avLst/>
            </a:prstGeom>
            <a:noFill/>
          </p:spPr>
          <p:txBody>
            <a:bodyPr wrap="none" rtlCol="0">
              <a:spAutoFit/>
            </a:bodyPr>
            <a:lstStyle/>
            <a:p>
              <a:pPr algn="ctr"/>
              <a:r>
                <a:rPr lang="en-US" sz="1400">
                  <a:latin typeface="Montserrat Medium" pitchFamily="2" charset="77"/>
                </a:rPr>
                <a:t>Financial</a:t>
              </a:r>
            </a:p>
            <a:p>
              <a:pPr algn="ctr"/>
              <a:r>
                <a:rPr lang="en-US" sz="1400">
                  <a:latin typeface="Montserrat Medium" pitchFamily="2" charset="77"/>
                </a:rPr>
                <a:t>Services</a:t>
              </a:r>
            </a:p>
          </p:txBody>
        </p:sp>
      </p:grpSp>
      <p:grpSp>
        <p:nvGrpSpPr>
          <p:cNvPr id="19" name="Group 18">
            <a:extLst>
              <a:ext uri="{FF2B5EF4-FFF2-40B4-BE49-F238E27FC236}">
                <a16:creationId xmlns:a16="http://schemas.microsoft.com/office/drawing/2014/main" id="{D7419E99-4AFF-053F-6E18-68062E5A5071}"/>
              </a:ext>
            </a:extLst>
          </p:cNvPr>
          <p:cNvGrpSpPr/>
          <p:nvPr/>
        </p:nvGrpSpPr>
        <p:grpSpPr>
          <a:xfrm>
            <a:off x="6262373" y="210208"/>
            <a:ext cx="1795508" cy="1533413"/>
            <a:chOff x="4613019" y="1208204"/>
            <a:chExt cx="1188147" cy="1014710"/>
          </a:xfrm>
        </p:grpSpPr>
        <p:pic>
          <p:nvPicPr>
            <p:cNvPr id="20" name="Picture 19" descr="Icon&#10;&#10;Description automatically generated">
              <a:extLst>
                <a:ext uri="{FF2B5EF4-FFF2-40B4-BE49-F238E27FC236}">
                  <a16:creationId xmlns:a16="http://schemas.microsoft.com/office/drawing/2014/main" id="{4BD3D153-7389-BD17-E69E-098D190470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0693" y="1208204"/>
              <a:ext cx="697523" cy="697523"/>
            </a:xfrm>
            <a:prstGeom prst="rect">
              <a:avLst/>
            </a:prstGeom>
          </p:spPr>
        </p:pic>
        <p:sp>
          <p:nvSpPr>
            <p:cNvPr id="21" name="TextBox 20">
              <a:extLst>
                <a:ext uri="{FF2B5EF4-FFF2-40B4-BE49-F238E27FC236}">
                  <a16:creationId xmlns:a16="http://schemas.microsoft.com/office/drawing/2014/main" id="{30F18DA4-C049-5E0C-4378-1562605D90E5}"/>
                </a:ext>
              </a:extLst>
            </p:cNvPr>
            <p:cNvSpPr txBox="1"/>
            <p:nvPr/>
          </p:nvSpPr>
          <p:spPr>
            <a:xfrm>
              <a:off x="4613019" y="1915137"/>
              <a:ext cx="1188147" cy="307777"/>
            </a:xfrm>
            <a:prstGeom prst="rect">
              <a:avLst/>
            </a:prstGeom>
            <a:noFill/>
          </p:spPr>
          <p:txBody>
            <a:bodyPr wrap="none" rtlCol="0">
              <a:spAutoFit/>
            </a:bodyPr>
            <a:lstStyle/>
            <a:p>
              <a:pPr algn="ctr"/>
              <a:r>
                <a:rPr lang="en-US" sz="1400">
                  <a:latin typeface="Montserrat Medium" pitchFamily="2" charset="77"/>
                </a:rPr>
                <a:t>Healthcare</a:t>
              </a:r>
            </a:p>
          </p:txBody>
        </p:sp>
      </p:grpSp>
      <p:grpSp>
        <p:nvGrpSpPr>
          <p:cNvPr id="22" name="Group 21">
            <a:extLst>
              <a:ext uri="{FF2B5EF4-FFF2-40B4-BE49-F238E27FC236}">
                <a16:creationId xmlns:a16="http://schemas.microsoft.com/office/drawing/2014/main" id="{0866D569-5CFE-D517-88CF-A3342C579309}"/>
              </a:ext>
            </a:extLst>
          </p:cNvPr>
          <p:cNvGrpSpPr/>
          <p:nvPr/>
        </p:nvGrpSpPr>
        <p:grpSpPr>
          <a:xfrm>
            <a:off x="4067512" y="2008045"/>
            <a:ext cx="1495125" cy="1391248"/>
            <a:chOff x="1220026" y="1402235"/>
            <a:chExt cx="989374" cy="920635"/>
          </a:xfrm>
        </p:grpSpPr>
        <p:pic>
          <p:nvPicPr>
            <p:cNvPr id="23" name="Picture 22" descr="Icon&#10;&#10;Description automatically generated">
              <a:extLst>
                <a:ext uri="{FF2B5EF4-FFF2-40B4-BE49-F238E27FC236}">
                  <a16:creationId xmlns:a16="http://schemas.microsoft.com/office/drawing/2014/main" id="{58B96D76-E31B-F19B-6F28-C85C753E06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36601" y="1402235"/>
              <a:ext cx="601737" cy="601737"/>
            </a:xfrm>
            <a:prstGeom prst="rect">
              <a:avLst/>
            </a:prstGeom>
          </p:spPr>
        </p:pic>
        <p:sp>
          <p:nvSpPr>
            <p:cNvPr id="24" name="TextBox 23">
              <a:extLst>
                <a:ext uri="{FF2B5EF4-FFF2-40B4-BE49-F238E27FC236}">
                  <a16:creationId xmlns:a16="http://schemas.microsoft.com/office/drawing/2014/main" id="{95AF2AD9-7C75-E179-5B13-7FE623DC132F}"/>
                </a:ext>
              </a:extLst>
            </p:cNvPr>
            <p:cNvSpPr txBox="1"/>
            <p:nvPr/>
          </p:nvSpPr>
          <p:spPr>
            <a:xfrm>
              <a:off x="1220026" y="2015093"/>
              <a:ext cx="989374" cy="307777"/>
            </a:xfrm>
            <a:prstGeom prst="rect">
              <a:avLst/>
            </a:prstGeom>
            <a:noFill/>
          </p:spPr>
          <p:txBody>
            <a:bodyPr wrap="none" rtlCol="0">
              <a:spAutoFit/>
            </a:bodyPr>
            <a:lstStyle/>
            <a:p>
              <a:pPr algn="ctr"/>
              <a:r>
                <a:rPr lang="en-US" sz="1400">
                  <a:latin typeface="Montserrat Medium" pitchFamily="2" charset="77"/>
                </a:rPr>
                <a:t>Oil &amp; Gas</a:t>
              </a:r>
            </a:p>
          </p:txBody>
        </p:sp>
      </p:grpSp>
      <p:grpSp>
        <p:nvGrpSpPr>
          <p:cNvPr id="25" name="Group 24">
            <a:extLst>
              <a:ext uri="{FF2B5EF4-FFF2-40B4-BE49-F238E27FC236}">
                <a16:creationId xmlns:a16="http://schemas.microsoft.com/office/drawing/2014/main" id="{2D693DF2-35EE-0217-BA62-BC1C90E146DB}"/>
              </a:ext>
            </a:extLst>
          </p:cNvPr>
          <p:cNvGrpSpPr/>
          <p:nvPr/>
        </p:nvGrpSpPr>
        <p:grpSpPr>
          <a:xfrm>
            <a:off x="7898158" y="225840"/>
            <a:ext cx="1982035" cy="1522877"/>
            <a:chOff x="2753987" y="1300202"/>
            <a:chExt cx="1311578" cy="1007738"/>
          </a:xfrm>
        </p:grpSpPr>
        <p:pic>
          <p:nvPicPr>
            <p:cNvPr id="26" name="Picture 25" descr="Icon&#10;&#10;Description automatically generated">
              <a:extLst>
                <a:ext uri="{FF2B5EF4-FFF2-40B4-BE49-F238E27FC236}">
                  <a16:creationId xmlns:a16="http://schemas.microsoft.com/office/drawing/2014/main" id="{C1E6F41A-D205-EB82-C70A-886441F9EA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80217" y="1300202"/>
              <a:ext cx="706086" cy="706086"/>
            </a:xfrm>
            <a:prstGeom prst="rect">
              <a:avLst/>
            </a:prstGeom>
          </p:spPr>
        </p:pic>
        <p:sp>
          <p:nvSpPr>
            <p:cNvPr id="27" name="TextBox 26">
              <a:extLst>
                <a:ext uri="{FF2B5EF4-FFF2-40B4-BE49-F238E27FC236}">
                  <a16:creationId xmlns:a16="http://schemas.microsoft.com/office/drawing/2014/main" id="{9074773F-5BEB-245A-DA33-2036B444AB2A}"/>
                </a:ext>
              </a:extLst>
            </p:cNvPr>
            <p:cNvSpPr txBox="1"/>
            <p:nvPr/>
          </p:nvSpPr>
          <p:spPr>
            <a:xfrm>
              <a:off x="2753987" y="2000163"/>
              <a:ext cx="1311578" cy="307777"/>
            </a:xfrm>
            <a:prstGeom prst="rect">
              <a:avLst/>
            </a:prstGeom>
            <a:noFill/>
          </p:spPr>
          <p:txBody>
            <a:bodyPr wrap="none" rtlCol="0">
              <a:spAutoFit/>
            </a:bodyPr>
            <a:lstStyle/>
            <a:p>
              <a:pPr algn="ctr"/>
              <a:r>
                <a:rPr lang="en-US" sz="1400">
                  <a:latin typeface="Montserrat Medium" pitchFamily="2" charset="77"/>
                </a:rPr>
                <a:t>Engineering</a:t>
              </a:r>
            </a:p>
          </p:txBody>
        </p:sp>
      </p:grpSp>
      <p:grpSp>
        <p:nvGrpSpPr>
          <p:cNvPr id="28" name="Group 27">
            <a:extLst>
              <a:ext uri="{FF2B5EF4-FFF2-40B4-BE49-F238E27FC236}">
                <a16:creationId xmlns:a16="http://schemas.microsoft.com/office/drawing/2014/main" id="{ADE7A476-7A46-9459-7DD1-61EE8E5EB57D}"/>
              </a:ext>
            </a:extLst>
          </p:cNvPr>
          <p:cNvGrpSpPr/>
          <p:nvPr/>
        </p:nvGrpSpPr>
        <p:grpSpPr>
          <a:xfrm>
            <a:off x="5684558" y="1962663"/>
            <a:ext cx="1405496" cy="1616649"/>
            <a:chOff x="1835599" y="2558559"/>
            <a:chExt cx="930063" cy="1069790"/>
          </a:xfrm>
        </p:grpSpPr>
        <p:pic>
          <p:nvPicPr>
            <p:cNvPr id="29" name="Picture 28" descr="Icon&#10;&#10;Description automatically generated">
              <a:extLst>
                <a:ext uri="{FF2B5EF4-FFF2-40B4-BE49-F238E27FC236}">
                  <a16:creationId xmlns:a16="http://schemas.microsoft.com/office/drawing/2014/main" id="{0EF8BBE6-99C2-BC4E-1278-255A0866B3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34818" y="2558559"/>
              <a:ext cx="566802" cy="566802"/>
            </a:xfrm>
            <a:prstGeom prst="rect">
              <a:avLst/>
            </a:prstGeom>
          </p:spPr>
        </p:pic>
        <p:sp>
          <p:nvSpPr>
            <p:cNvPr id="30" name="TextBox 29">
              <a:extLst>
                <a:ext uri="{FF2B5EF4-FFF2-40B4-BE49-F238E27FC236}">
                  <a16:creationId xmlns:a16="http://schemas.microsoft.com/office/drawing/2014/main" id="{D6E7DA46-25F8-422A-6CEC-7B03456EB31C}"/>
                </a:ext>
              </a:extLst>
            </p:cNvPr>
            <p:cNvSpPr txBox="1"/>
            <p:nvPr/>
          </p:nvSpPr>
          <p:spPr>
            <a:xfrm>
              <a:off x="1835599" y="3105129"/>
              <a:ext cx="930063" cy="523220"/>
            </a:xfrm>
            <a:prstGeom prst="rect">
              <a:avLst/>
            </a:prstGeom>
            <a:noFill/>
          </p:spPr>
          <p:txBody>
            <a:bodyPr wrap="none" rtlCol="0">
              <a:spAutoFit/>
            </a:bodyPr>
            <a:lstStyle/>
            <a:p>
              <a:pPr algn="ctr"/>
              <a:r>
                <a:rPr lang="en-US" sz="1400">
                  <a:latin typeface="Montserrat Medium" pitchFamily="2" charset="77"/>
                </a:rPr>
                <a:t>Media &amp;</a:t>
              </a:r>
            </a:p>
            <a:p>
              <a:pPr algn="ctr"/>
              <a:r>
                <a:rPr lang="en-US" sz="1400">
                  <a:latin typeface="Montserrat Medium" pitchFamily="2" charset="77"/>
                </a:rPr>
                <a:t>Content</a:t>
              </a:r>
            </a:p>
          </p:txBody>
        </p:sp>
      </p:grpSp>
      <p:grpSp>
        <p:nvGrpSpPr>
          <p:cNvPr id="31" name="Group 30">
            <a:extLst>
              <a:ext uri="{FF2B5EF4-FFF2-40B4-BE49-F238E27FC236}">
                <a16:creationId xmlns:a16="http://schemas.microsoft.com/office/drawing/2014/main" id="{F4671F1D-0A14-5CAC-8F2D-A6715F725AAB}"/>
              </a:ext>
            </a:extLst>
          </p:cNvPr>
          <p:cNvGrpSpPr/>
          <p:nvPr/>
        </p:nvGrpSpPr>
        <p:grpSpPr>
          <a:xfrm>
            <a:off x="4075968" y="3623286"/>
            <a:ext cx="2282416" cy="1669669"/>
            <a:chOff x="4543560" y="2516282"/>
            <a:chExt cx="1510350" cy="1104875"/>
          </a:xfrm>
        </p:grpSpPr>
        <p:pic>
          <p:nvPicPr>
            <p:cNvPr id="32" name="Picture 31" descr="Icon&#10;&#10;Description automatically generated">
              <a:extLst>
                <a:ext uri="{FF2B5EF4-FFF2-40B4-BE49-F238E27FC236}">
                  <a16:creationId xmlns:a16="http://schemas.microsoft.com/office/drawing/2014/main" id="{50DC980F-036E-599C-A356-FD01F56A66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86478" y="2516282"/>
              <a:ext cx="609079" cy="609079"/>
            </a:xfrm>
            <a:prstGeom prst="rect">
              <a:avLst/>
            </a:prstGeom>
          </p:spPr>
        </p:pic>
        <p:sp>
          <p:nvSpPr>
            <p:cNvPr id="33" name="TextBox 32">
              <a:extLst>
                <a:ext uri="{FF2B5EF4-FFF2-40B4-BE49-F238E27FC236}">
                  <a16:creationId xmlns:a16="http://schemas.microsoft.com/office/drawing/2014/main" id="{E9586355-B2EF-F4ED-3FD6-7C495E2CC44F}"/>
                </a:ext>
              </a:extLst>
            </p:cNvPr>
            <p:cNvSpPr txBox="1"/>
            <p:nvPr/>
          </p:nvSpPr>
          <p:spPr>
            <a:xfrm>
              <a:off x="4543560" y="3097937"/>
              <a:ext cx="1510350" cy="523220"/>
            </a:xfrm>
            <a:prstGeom prst="rect">
              <a:avLst/>
            </a:prstGeom>
            <a:noFill/>
          </p:spPr>
          <p:txBody>
            <a:bodyPr wrap="none" rtlCol="0">
              <a:spAutoFit/>
            </a:bodyPr>
            <a:lstStyle/>
            <a:p>
              <a:pPr algn="ctr"/>
              <a:r>
                <a:rPr lang="en-US" sz="1400" dirty="0">
                  <a:latin typeface="Montserrat Medium" pitchFamily="2" charset="77"/>
                </a:rPr>
                <a:t>Government &amp;</a:t>
              </a:r>
            </a:p>
            <a:p>
              <a:pPr algn="ctr"/>
              <a:r>
                <a:rPr lang="en-US" sz="1400" dirty="0">
                  <a:latin typeface="Montserrat Medium" pitchFamily="2" charset="77"/>
                </a:rPr>
                <a:t>Public Sector</a:t>
              </a:r>
            </a:p>
          </p:txBody>
        </p:sp>
      </p:grpSp>
      <p:sp>
        <p:nvSpPr>
          <p:cNvPr id="34" name="TextBox 33">
            <a:extLst>
              <a:ext uri="{FF2B5EF4-FFF2-40B4-BE49-F238E27FC236}">
                <a16:creationId xmlns:a16="http://schemas.microsoft.com/office/drawing/2014/main" id="{C7A611B9-805D-AD85-B26B-1D94D093DFB2}"/>
              </a:ext>
            </a:extLst>
          </p:cNvPr>
          <p:cNvSpPr txBox="1"/>
          <p:nvPr/>
        </p:nvSpPr>
        <p:spPr>
          <a:xfrm>
            <a:off x="4553687" y="1143228"/>
            <a:ext cx="1381273" cy="307777"/>
          </a:xfrm>
          <a:prstGeom prst="rect">
            <a:avLst/>
          </a:prstGeom>
          <a:noFill/>
        </p:spPr>
        <p:txBody>
          <a:bodyPr wrap="square" rtlCol="0">
            <a:spAutoFit/>
          </a:bodyPr>
          <a:lstStyle/>
          <a:p>
            <a:pPr algn="ctr"/>
            <a:r>
              <a:rPr lang="en-US" sz="1400">
                <a:latin typeface="Montserrat Medium" pitchFamily="2" charset="77"/>
              </a:rPr>
              <a:t>Gaming</a:t>
            </a:r>
          </a:p>
        </p:txBody>
      </p:sp>
    </p:spTree>
    <p:extLst>
      <p:ext uri="{BB962C8B-B14F-4D97-AF65-F5344CB8AC3E}">
        <p14:creationId xmlns:p14="http://schemas.microsoft.com/office/powerpoint/2010/main" val="4165150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948A727326EA40A3C38CFEF3740625" ma:contentTypeVersion="18" ma:contentTypeDescription="Create a new document." ma:contentTypeScope="" ma:versionID="16b8352ad4bd1d26a7b184c132040a31">
  <xsd:schema xmlns:xsd="http://www.w3.org/2001/XMLSchema" xmlns:xs="http://www.w3.org/2001/XMLSchema" xmlns:p="http://schemas.microsoft.com/office/2006/metadata/properties" xmlns:ns2="d9358226-f850-41ee-b39b-7d3c0ed5bd96" xmlns:ns3="89703b4c-810e-460b-9de3-4ed7bf7e6ba7" targetNamespace="http://schemas.microsoft.com/office/2006/metadata/properties" ma:root="true" ma:fieldsID="9ff5794eebce105c4d9ee786930b987c" ns2:_="" ns3:_="">
    <xsd:import namespace="d9358226-f850-41ee-b39b-7d3c0ed5bd96"/>
    <xsd:import namespace="89703b4c-810e-460b-9de3-4ed7bf7e6b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58226-f850-41ee-b39b-7d3c0ed5b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8df0dd-ed42-49f6-8fc1-e2a380c6b3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703b4c-810e-460b-9de3-4ed7bf7e6ba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1ea5fa-4893-4831-84d3-579dfe0f7e08}" ma:internalName="TaxCatchAll" ma:showField="CatchAllData" ma:web="89703b4c-810e-460b-9de3-4ed7bf7e6b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9703b4c-810e-460b-9de3-4ed7bf7e6ba7">
      <UserInfo>
        <DisplayName>Dawn Romvari</DisplayName>
        <AccountId>4910</AccountId>
        <AccountType/>
      </UserInfo>
    </SharedWithUsers>
    <TaxCatchAll xmlns="89703b4c-810e-460b-9de3-4ed7bf7e6ba7" xsi:nil="true"/>
    <lcf76f155ced4ddcb4097134ff3c332f xmlns="d9358226-f850-41ee-b39b-7d3c0ed5bd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5AC119-1202-438E-A4F8-178CB7293A55}">
  <ds:schemaRefs>
    <ds:schemaRef ds:uri="http://schemas.microsoft.com/sharepoint/v3/contenttype/forms"/>
  </ds:schemaRefs>
</ds:datastoreItem>
</file>

<file path=customXml/itemProps2.xml><?xml version="1.0" encoding="utf-8"?>
<ds:datastoreItem xmlns:ds="http://schemas.openxmlformats.org/officeDocument/2006/customXml" ds:itemID="{6E86858E-1C0E-4B73-86CF-6BDCB3A7FB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358226-f850-41ee-b39b-7d3c0ed5bd96"/>
    <ds:schemaRef ds:uri="89703b4c-810e-460b-9de3-4ed7bf7e6b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3E8141-5F75-46B3-B2D4-43AB7B0D0A00}">
  <ds:schemaRefs>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http://purl.org/dc/terms/"/>
    <ds:schemaRef ds:uri="d9358226-f850-41ee-b39b-7d3c0ed5bd96"/>
    <ds:schemaRef ds:uri="http://schemas.openxmlformats.org/package/2006/metadata/core-properties"/>
    <ds:schemaRef ds:uri="89703b4c-810e-460b-9de3-4ed7bf7e6ba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5692</TotalTime>
  <Words>1457</Words>
  <Application>Microsoft Office PowerPoint</Application>
  <PresentationFormat>Widescreen</PresentationFormat>
  <Paragraphs>283</Paragraphs>
  <Slides>31</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Century Gothic</vt:lpstr>
      <vt:lpstr>Montserrat</vt:lpstr>
      <vt:lpstr>Montserrat Medium</vt:lpstr>
      <vt:lpstr>Montserrat SemiBold</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CENTER NEEDS</vt:lpstr>
      <vt:lpstr>PowerPoint Presentation</vt:lpstr>
      <vt:lpstr>DATA CENTER CONCERNS</vt:lpstr>
      <vt:lpstr>SUSTAINABILITY &amp; ENERGY EFFICIENCY </vt:lpstr>
      <vt:lpstr>SUSTAINABILITY &amp; ENERGY EFFICIENCY </vt:lpstr>
      <vt:lpstr>PowerPoint Presentation</vt:lpstr>
      <vt:lpstr>DID YOU KNOW</vt:lpstr>
      <vt:lpstr>HAVE A KNACK FOR…</vt:lpstr>
      <vt:lpstr>HAVE A KNACK FOR…</vt:lpstr>
      <vt:lpstr>PowerPoint Presentation</vt:lpstr>
      <vt:lpstr>SUSTAINABILITY &amp; ENERGY EFFICIENCY </vt:lpstr>
      <vt:lpstr>7x24 EXCHANGE MEMBERSHIP</vt:lpstr>
      <vt:lpstr>IN 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Lee</dc:creator>
  <cp:lastModifiedBy>Anthony Rodriguez</cp:lastModifiedBy>
  <cp:revision>27</cp:revision>
  <dcterms:created xsi:type="dcterms:W3CDTF">2022-02-25T02:27:18Z</dcterms:created>
  <dcterms:modified xsi:type="dcterms:W3CDTF">2026-06-11T20:40:22Z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0x0101008B948A727326EA40A3C38CFEF3740625</vt:lpwstr>
  </property>
  <property fmtid="{D5CDD505-2E9C-101B-9397-08002B2CF9AE}" pid="3" name="MediaServiceImageTags">
    <vt:lpwstr/>
  </property>
</Properties>
</file>